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27" r:id="rId1"/>
  </p:sldMasterIdLst>
  <p:notesMasterIdLst>
    <p:notesMasterId r:id="rId139"/>
  </p:notesMasterIdLst>
  <p:handoutMasterIdLst>
    <p:handoutMasterId r:id="rId140"/>
  </p:handoutMasterIdLst>
  <p:sldIdLst>
    <p:sldId id="256" r:id="rId2"/>
    <p:sldId id="276" r:id="rId3"/>
    <p:sldId id="280" r:id="rId4"/>
    <p:sldId id="325" r:id="rId5"/>
    <p:sldId id="321" r:id="rId6"/>
    <p:sldId id="333" r:id="rId7"/>
    <p:sldId id="503" r:id="rId8"/>
    <p:sldId id="334" r:id="rId9"/>
    <p:sldId id="532" r:id="rId10"/>
    <p:sldId id="525" r:id="rId11"/>
    <p:sldId id="327" r:id="rId12"/>
    <p:sldId id="326" r:id="rId13"/>
    <p:sldId id="281" r:id="rId14"/>
    <p:sldId id="530" r:id="rId15"/>
    <p:sldId id="531" r:id="rId16"/>
    <p:sldId id="529" r:id="rId17"/>
    <p:sldId id="526" r:id="rId18"/>
    <p:sldId id="527" r:id="rId19"/>
    <p:sldId id="528" r:id="rId20"/>
    <p:sldId id="328" r:id="rId21"/>
    <p:sldId id="329" r:id="rId22"/>
    <p:sldId id="282" r:id="rId23"/>
    <p:sldId id="331" r:id="rId24"/>
    <p:sldId id="332" r:id="rId25"/>
    <p:sldId id="439" r:id="rId26"/>
    <p:sldId id="440" r:id="rId27"/>
    <p:sldId id="442" r:id="rId28"/>
    <p:sldId id="441" r:id="rId29"/>
    <p:sldId id="443" r:id="rId30"/>
    <p:sldId id="454" r:id="rId31"/>
    <p:sldId id="455" r:id="rId32"/>
    <p:sldId id="444" r:id="rId33"/>
    <p:sldId id="502" r:id="rId34"/>
    <p:sldId id="261" r:id="rId35"/>
    <p:sldId id="371" r:id="rId36"/>
    <p:sldId id="262" r:id="rId37"/>
    <p:sldId id="270" r:id="rId38"/>
    <p:sldId id="271" r:id="rId39"/>
    <p:sldId id="497" r:id="rId40"/>
    <p:sldId id="336" r:id="rId41"/>
    <p:sldId id="338" r:id="rId42"/>
    <p:sldId id="337" r:id="rId43"/>
    <p:sldId id="339" r:id="rId44"/>
    <p:sldId id="498" r:id="rId45"/>
    <p:sldId id="418" r:id="rId46"/>
    <p:sldId id="372" r:id="rId47"/>
    <p:sldId id="347" r:id="rId48"/>
    <p:sldId id="363" r:id="rId49"/>
    <p:sldId id="365" r:id="rId50"/>
    <p:sldId id="364" r:id="rId51"/>
    <p:sldId id="366" r:id="rId52"/>
    <p:sldId id="362" r:id="rId53"/>
    <p:sldId id="340" r:id="rId54"/>
    <p:sldId id="499" r:id="rId55"/>
    <p:sldId id="500" r:id="rId56"/>
    <p:sldId id="501" r:id="rId57"/>
    <p:sldId id="344" r:id="rId58"/>
    <p:sldId id="345" r:id="rId59"/>
    <p:sldId id="349" r:id="rId60"/>
    <p:sldId id="353" r:id="rId61"/>
    <p:sldId id="352" r:id="rId62"/>
    <p:sldId id="370" r:id="rId63"/>
    <p:sldId id="368" r:id="rId64"/>
    <p:sldId id="369" r:id="rId65"/>
    <p:sldId id="386" r:id="rId66"/>
    <p:sldId id="385" r:id="rId67"/>
    <p:sldId id="354" r:id="rId68"/>
    <p:sldId id="350" r:id="rId69"/>
    <p:sldId id="351" r:id="rId70"/>
    <p:sldId id="348" r:id="rId71"/>
    <p:sldId id="278" r:id="rId72"/>
    <p:sldId id="419" r:id="rId73"/>
    <p:sldId id="388" r:id="rId74"/>
    <p:sldId id="389" r:id="rId75"/>
    <p:sldId id="394" r:id="rId76"/>
    <p:sldId id="390" r:id="rId77"/>
    <p:sldId id="393" r:id="rId78"/>
    <p:sldId id="392" r:id="rId79"/>
    <p:sldId id="391" r:id="rId80"/>
    <p:sldId id="397" r:id="rId81"/>
    <p:sldId id="395" r:id="rId82"/>
    <p:sldId id="396" r:id="rId83"/>
    <p:sldId id="398" r:id="rId84"/>
    <p:sldId id="399" r:id="rId85"/>
    <p:sldId id="400" r:id="rId86"/>
    <p:sldId id="413" r:id="rId87"/>
    <p:sldId id="277" r:id="rId88"/>
    <p:sldId id="401" r:id="rId89"/>
    <p:sldId id="414" r:id="rId90"/>
    <p:sldId id="402" r:id="rId91"/>
    <p:sldId id="403" r:id="rId92"/>
    <p:sldId id="404" r:id="rId93"/>
    <p:sldId id="405" r:id="rId94"/>
    <p:sldId id="406" r:id="rId95"/>
    <p:sldId id="407" r:id="rId96"/>
    <p:sldId id="408" r:id="rId97"/>
    <p:sldId id="409" r:id="rId98"/>
    <p:sldId id="410" r:id="rId99"/>
    <p:sldId id="411" r:id="rId100"/>
    <p:sldId id="412" r:id="rId101"/>
    <p:sldId id="417" r:id="rId102"/>
    <p:sldId id="415" r:id="rId103"/>
    <p:sldId id="513" r:id="rId104"/>
    <p:sldId id="516" r:id="rId105"/>
    <p:sldId id="524" r:id="rId106"/>
    <p:sldId id="517" r:id="rId107"/>
    <p:sldId id="518" r:id="rId108"/>
    <p:sldId id="519" r:id="rId109"/>
    <p:sldId id="520" r:id="rId110"/>
    <p:sldId id="521" r:id="rId111"/>
    <p:sldId id="504" r:id="rId112"/>
    <p:sldId id="505" r:id="rId113"/>
    <p:sldId id="341" r:id="rId114"/>
    <p:sldId id="342" r:id="rId115"/>
    <p:sldId id="343" r:id="rId116"/>
    <p:sldId id="512" r:id="rId117"/>
    <p:sldId id="506" r:id="rId118"/>
    <p:sldId id="523" r:id="rId119"/>
    <p:sldId id="522" r:id="rId120"/>
    <p:sldId id="284" r:id="rId121"/>
    <p:sldId id="507" r:id="rId122"/>
    <p:sldId id="509" r:id="rId123"/>
    <p:sldId id="508" r:id="rId124"/>
    <p:sldId id="510" r:id="rId125"/>
    <p:sldId id="511" r:id="rId126"/>
    <p:sldId id="266" r:id="rId127"/>
    <p:sldId id="265" r:id="rId128"/>
    <p:sldId id="296" r:id="rId129"/>
    <p:sldId id="293" r:id="rId130"/>
    <p:sldId id="295" r:id="rId131"/>
    <p:sldId id="294" r:id="rId132"/>
    <p:sldId id="493" r:id="rId133"/>
    <p:sldId id="494" r:id="rId134"/>
    <p:sldId id="495" r:id="rId135"/>
    <p:sldId id="496" r:id="rId136"/>
    <p:sldId id="303" r:id="rId137"/>
    <p:sldId id="346" r:id="rId138"/>
  </p:sldIdLst>
  <p:sldSz cx="12192000" cy="6858000"/>
  <p:notesSz cx="7315200" cy="96012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7F04D80-0D7C-4B74-A81A-EDB79C334C29}">
          <p14:sldIdLst>
            <p14:sldId id="256"/>
          </p14:sldIdLst>
        </p14:section>
        <p14:section name="Tree Failure" id="{6DD45E4E-CF70-4413-A4DC-084051D863FE}">
          <p14:sldIdLst>
            <p14:sldId id="276"/>
            <p14:sldId id="280"/>
            <p14:sldId id="325"/>
            <p14:sldId id="321"/>
            <p14:sldId id="333"/>
            <p14:sldId id="503"/>
            <p14:sldId id="334"/>
            <p14:sldId id="532"/>
            <p14:sldId id="525"/>
            <p14:sldId id="327"/>
            <p14:sldId id="326"/>
            <p14:sldId id="281"/>
            <p14:sldId id="530"/>
            <p14:sldId id="531"/>
            <p14:sldId id="529"/>
            <p14:sldId id="526"/>
            <p14:sldId id="527"/>
            <p14:sldId id="528"/>
            <p14:sldId id="328"/>
            <p14:sldId id="329"/>
            <p14:sldId id="282"/>
            <p14:sldId id="331"/>
            <p14:sldId id="332"/>
            <p14:sldId id="439"/>
            <p14:sldId id="440"/>
            <p14:sldId id="442"/>
            <p14:sldId id="441"/>
            <p14:sldId id="443"/>
            <p14:sldId id="454"/>
            <p14:sldId id="455"/>
            <p14:sldId id="444"/>
          </p14:sldIdLst>
        </p14:section>
        <p14:section name="The Omaha Cases" id="{0785DD7A-CF77-46C1-AB66-D45C4016FCF1}">
          <p14:sldIdLst>
            <p14:sldId id="502"/>
            <p14:sldId id="261"/>
            <p14:sldId id="371"/>
            <p14:sldId id="262"/>
            <p14:sldId id="270"/>
            <p14:sldId id="271"/>
            <p14:sldId id="497"/>
            <p14:sldId id="336"/>
            <p14:sldId id="338"/>
            <p14:sldId id="337"/>
            <p14:sldId id="339"/>
            <p14:sldId id="498"/>
            <p14:sldId id="418"/>
            <p14:sldId id="372"/>
            <p14:sldId id="347"/>
            <p14:sldId id="363"/>
            <p14:sldId id="365"/>
            <p14:sldId id="364"/>
            <p14:sldId id="366"/>
            <p14:sldId id="362"/>
            <p14:sldId id="340"/>
            <p14:sldId id="499"/>
            <p14:sldId id="500"/>
            <p14:sldId id="501"/>
            <p14:sldId id="344"/>
            <p14:sldId id="345"/>
            <p14:sldId id="349"/>
            <p14:sldId id="353"/>
            <p14:sldId id="352"/>
            <p14:sldId id="370"/>
            <p14:sldId id="368"/>
            <p14:sldId id="369"/>
            <p14:sldId id="386"/>
            <p14:sldId id="385"/>
            <p14:sldId id="354"/>
            <p14:sldId id="350"/>
            <p14:sldId id="351"/>
            <p14:sldId id="348"/>
            <p14:sldId id="278"/>
            <p14:sldId id="419"/>
            <p14:sldId id="388"/>
            <p14:sldId id="389"/>
            <p14:sldId id="394"/>
            <p14:sldId id="390"/>
            <p14:sldId id="393"/>
            <p14:sldId id="392"/>
            <p14:sldId id="391"/>
            <p14:sldId id="397"/>
            <p14:sldId id="395"/>
            <p14:sldId id="396"/>
            <p14:sldId id="398"/>
            <p14:sldId id="399"/>
            <p14:sldId id="400"/>
            <p14:sldId id="413"/>
            <p14:sldId id="277"/>
            <p14:sldId id="401"/>
            <p14:sldId id="414"/>
            <p14:sldId id="402"/>
            <p14:sldId id="403"/>
            <p14:sldId id="404"/>
            <p14:sldId id="405"/>
            <p14:sldId id="406"/>
            <p14:sldId id="407"/>
            <p14:sldId id="408"/>
            <p14:sldId id="409"/>
            <p14:sldId id="410"/>
            <p14:sldId id="411"/>
            <p14:sldId id="412"/>
            <p14:sldId id="417"/>
            <p14:sldId id="415"/>
          </p14:sldIdLst>
        </p14:section>
        <p14:section name="Sidewalk Trip and Fall" id="{79E97A71-B376-4D11-8C4E-314D07CB9DA8}">
          <p14:sldIdLst>
            <p14:sldId id="513"/>
            <p14:sldId id="516"/>
            <p14:sldId id="524"/>
            <p14:sldId id="517"/>
            <p14:sldId id="518"/>
            <p14:sldId id="519"/>
            <p14:sldId id="520"/>
            <p14:sldId id="521"/>
          </p14:sldIdLst>
        </p14:section>
        <p14:section name="Street Obstructions" id="{61941DE9-B6F9-4F2E-9790-006E5C194079}">
          <p14:sldIdLst>
            <p14:sldId id="504"/>
            <p14:sldId id="505"/>
            <p14:sldId id="341"/>
            <p14:sldId id="342"/>
            <p14:sldId id="343"/>
            <p14:sldId id="512"/>
            <p14:sldId id="506"/>
            <p14:sldId id="523"/>
            <p14:sldId id="522"/>
            <p14:sldId id="284"/>
            <p14:sldId id="507"/>
            <p14:sldId id="509"/>
            <p14:sldId id="508"/>
            <p14:sldId id="510"/>
            <p14:sldId id="511"/>
          </p14:sldIdLst>
        </p14:section>
        <p14:section name="Property Rights" id="{23D66AC8-8F93-45D6-B162-4442D9962CEC}">
          <p14:sldIdLst>
            <p14:sldId id="266"/>
            <p14:sldId id="265"/>
            <p14:sldId id="296"/>
            <p14:sldId id="293"/>
            <p14:sldId id="295"/>
            <p14:sldId id="294"/>
            <p14:sldId id="493"/>
            <p14:sldId id="494"/>
            <p14:sldId id="495"/>
            <p14:sldId id="496"/>
          </p14:sldIdLst>
        </p14:section>
        <p14:section name="Summary" id="{7E1A8C23-BBF6-49CF-83B3-242807A835D9}">
          <p14:sldIdLst>
            <p14:sldId id="303"/>
            <p14:sldId id="346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61" autoAdjust="0"/>
    <p:restoredTop sz="83396" autoAdjust="0"/>
  </p:normalViewPr>
  <p:slideViewPr>
    <p:cSldViewPr snapToGrid="0">
      <p:cViewPr varScale="1">
        <p:scale>
          <a:sx n="72" d="100"/>
          <a:sy n="72" d="100"/>
        </p:scale>
        <p:origin x="1085" y="5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5" d="100"/>
          <a:sy n="65" d="100"/>
        </p:scale>
        <p:origin x="3154" y="67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tableStyles" Target="tableStyle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notesMaster" Target="notesMasters/notesMaster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viewProps" Target="viewProps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6" Type="http://schemas.openxmlformats.org/officeDocument/2006/relationships/slide" Target="slides/slide1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BC9759B-DC66-9A68-D89B-69A44CC93BD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8603716-FA19-AECC-C0AF-7FB1701BB24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056EC8B3-B510-4C83-84F8-8E1B848976D0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CBEF98A-C093-EF77-BEEE-C1949CDEFFB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CC953D-F5E3-9F91-E02B-84DDA2B1068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03275797-075A-4345-8812-767A795E88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35546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95828BC4-ADCC-4BC7-944F-C34D2F7A051C}" type="datetimeFigureOut">
              <a:rPr lang="en-US" smtClean="0"/>
              <a:t>1/4/2025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CF155452-F542-491B-BA5C-F349F2386F5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10741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155452-F542-491B-BA5C-F349F2386F54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62219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DD83F7-25F7-3DB3-1B7C-7B39011725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4346209-F1A2-3E2E-78C7-CFD1BD92AA4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84937CA-ACF7-4779-8DC4-9F1AC242F64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KS Supreme Court</a:t>
            </a:r>
          </a:p>
          <a:p>
            <a:r>
              <a:rPr lang="en-US" dirty="0"/>
              <a:t>1935 Wichita, KS</a:t>
            </a:r>
          </a:p>
          <a:p>
            <a:endParaRPr lang="en-US" dirty="0"/>
          </a:p>
          <a:p>
            <a:r>
              <a:rPr lang="en-US" dirty="0"/>
              <a:t>Street tree failed AFTER City inspected it</a:t>
            </a:r>
          </a:p>
          <a:p>
            <a:r>
              <a:rPr lang="en-US" dirty="0"/>
              <a:t>- just because INSPECTION, doesn’t mean NOTICE OF DEFECT</a:t>
            </a:r>
          </a:p>
          <a:p>
            <a:r>
              <a:rPr lang="en-US" dirty="0"/>
              <a:t>- follows the Turner Test</a:t>
            </a:r>
          </a:p>
          <a:p>
            <a:endParaRPr lang="en-US" dirty="0"/>
          </a:p>
          <a:p>
            <a:r>
              <a:rPr lang="en-US" dirty="0"/>
              <a:t>Mr. Swope, parked beneath the tree, was getting out of his car, when a branch fell and struck him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B0EB1E-71B3-60D1-487A-927249742BE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155452-F542-491B-BA5C-F349F2386F5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5431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KS Supreme Court</a:t>
            </a:r>
          </a:p>
          <a:p>
            <a:r>
              <a:rPr lang="en-US" dirty="0"/>
              <a:t>1935 Wichita, KS</a:t>
            </a:r>
          </a:p>
          <a:p>
            <a:endParaRPr lang="en-US" dirty="0"/>
          </a:p>
          <a:p>
            <a:r>
              <a:rPr lang="en-US" dirty="0"/>
              <a:t>Street tree failed AFTER City inspected it</a:t>
            </a:r>
          </a:p>
          <a:p>
            <a:r>
              <a:rPr lang="en-US" dirty="0"/>
              <a:t>- just because INSPECTION, doesn’t mean NOTICE OF DEFECT</a:t>
            </a:r>
          </a:p>
          <a:p>
            <a:r>
              <a:rPr lang="en-US" dirty="0"/>
              <a:t>- follows the Turner Test</a:t>
            </a:r>
          </a:p>
          <a:p>
            <a:endParaRPr lang="en-US" dirty="0"/>
          </a:p>
          <a:p>
            <a:r>
              <a:rPr lang="en-US" dirty="0"/>
              <a:t>Mr. Swope, parked beneath the tree, was getting out of his car, when a branch fell and struck him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155452-F542-491B-BA5C-F349F2386F5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1777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KS Supreme Court</a:t>
            </a:r>
          </a:p>
          <a:p>
            <a:r>
              <a:rPr lang="en-US" dirty="0"/>
              <a:t>1935 Wichita, KS</a:t>
            </a:r>
          </a:p>
          <a:p>
            <a:endParaRPr lang="en-US" dirty="0"/>
          </a:p>
          <a:p>
            <a:r>
              <a:rPr lang="en-US" dirty="0"/>
              <a:t>Street tree failed AFTER City inspected it</a:t>
            </a:r>
          </a:p>
          <a:p>
            <a:r>
              <a:rPr lang="en-US" dirty="0"/>
              <a:t>- just because INSPECTION, doesn’t mean NOTICE OF DEFECT</a:t>
            </a:r>
          </a:p>
          <a:p>
            <a:r>
              <a:rPr lang="en-US" dirty="0"/>
              <a:t>- follows the Turner Test</a:t>
            </a:r>
          </a:p>
          <a:p>
            <a:endParaRPr lang="en-US" dirty="0"/>
          </a:p>
          <a:p>
            <a:r>
              <a:rPr lang="en-US" dirty="0"/>
              <a:t>Mr. Swope, parked beneath the tree, was getting out of his car, when a branch fell and struck him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155452-F542-491B-BA5C-F349F2386F5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5217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United States District Court of Puerto Rico</a:t>
            </a:r>
          </a:p>
          <a:p>
            <a:r>
              <a:rPr lang="en-US" dirty="0"/>
              <a:t>1949, University of Puerto Rico at Mayaguez</a:t>
            </a:r>
          </a:p>
          <a:p>
            <a:endParaRPr lang="en-US" dirty="0"/>
          </a:p>
          <a:p>
            <a:r>
              <a:rPr lang="en-US" dirty="0"/>
              <a:t>In 1901, US Congress established US Experimental Station. Station was managed by US Dept of Agriculture.</a:t>
            </a:r>
          </a:p>
          <a:p>
            <a:r>
              <a:rPr lang="en-US" dirty="0"/>
              <a:t>Purpose of the experimental station was to: “learn about adaptability and usefulness of tropical plants in PR”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155452-F542-491B-BA5C-F349F2386F5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6428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18950E-FD75-7127-79A8-D24BD70D06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396E25B-AF62-D82E-E9EE-5CDFCCBD2C1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54D9176-21DD-3DBC-5D51-E4904227860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Toledo attended a sporting event and parked beneath an Earpod Tree (</a:t>
            </a:r>
            <a:r>
              <a:rPr lang="en-US" i="1" dirty="0"/>
              <a:t>Enterolobium</a:t>
            </a:r>
            <a:r>
              <a:rPr lang="en-US" i="0" dirty="0"/>
              <a:t>)</a:t>
            </a:r>
          </a:p>
          <a:p>
            <a:r>
              <a:rPr lang="en-US" i="0" dirty="0"/>
              <a:t>When he returned, the tree had crushed his car.</a:t>
            </a:r>
          </a:p>
          <a:p>
            <a:r>
              <a:rPr lang="en-US" i="0" dirty="0"/>
              <a:t>The tree’s foliage appeared healthy, but the trunk was completely hollow.</a:t>
            </a:r>
          </a:p>
          <a:p>
            <a:endParaRPr lang="en-US" i="0" dirty="0"/>
          </a:p>
          <a:p>
            <a:r>
              <a:rPr lang="en-US" i="0" dirty="0"/>
              <a:t>US Gov’t immune, under the discretionary immunity clause of the FTCA – discretion when to plant, maintain, and remove their “experiments.”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4F6BE1-F8F5-FC99-BF91-67627EB1537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155452-F542-491B-BA5C-F349F2386F5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3086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2AB93B-A3C1-5240-8A9A-E72F1C2724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6532715-FB85-2E9C-25A1-913E2857F0C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3249792-15B8-1C3D-199E-3B28E83808B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Nevada Supreme Court</a:t>
            </a:r>
          </a:p>
          <a:p>
            <a:r>
              <a:rPr lang="en-US" dirty="0"/>
              <a:t>July 2008 Lovelock, NV</a:t>
            </a:r>
          </a:p>
          <a:p>
            <a:endParaRPr lang="en-US" dirty="0"/>
          </a:p>
          <a:p>
            <a:r>
              <a:rPr lang="en-US" dirty="0"/>
              <a:t>Branch fell from different park tree, hitting nobody.</a:t>
            </a:r>
          </a:p>
          <a:p>
            <a:r>
              <a:rPr lang="en-US" dirty="0"/>
              <a:t>Two weeks later, another limb failed and was hanging in the tree. City cordoned off the area. Then limb fell to the ground.</a:t>
            </a:r>
          </a:p>
          <a:p>
            <a:r>
              <a:rPr lang="en-US" dirty="0"/>
              <a:t>City looked for arborist to inspect trees and got quote for pruning $60K. Commissioners agreed that “trees needed to be taken care of” for safety.</a:t>
            </a:r>
          </a:p>
          <a:p>
            <a:r>
              <a:rPr lang="en-US" dirty="0"/>
              <a:t>Two weeks later, another limb fell.</a:t>
            </a:r>
          </a:p>
          <a:p>
            <a:r>
              <a:rPr lang="en-US" dirty="0"/>
              <a:t>The next day, another limb fell.</a:t>
            </a:r>
          </a:p>
          <a:p>
            <a:r>
              <a:rPr lang="en-US" dirty="0"/>
              <a:t>A total of 4 branches 5-10 inches in diameter and 15-25 feet long fell without striking anyone.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3BBB4A-5019-8BCE-3E86-D6AB6992A92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155452-F542-491B-BA5C-F349F2386F5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164453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8206FD-9023-095A-5D80-99D18742CD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DD50960-2CCB-B76A-0AF9-CA6FCDAB4BE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7268C81-54E0-C9AB-F71C-E837B6CF9DC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day after that was the county’s Frontier Days festival.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Kirsten Hertz and Virginia Rose were crushed by ANOTHER falling branch.</a:t>
            </a:r>
          </a:p>
          <a:p>
            <a:endParaRPr lang="en-US" dirty="0"/>
          </a:p>
          <a:p>
            <a:r>
              <a:rPr lang="en-US" dirty="0"/>
              <a:t>City argued “discretionary function immunity.” They had the discretion of managing their trees, and they shouldn’t be liable.</a:t>
            </a:r>
          </a:p>
          <a:p>
            <a:r>
              <a:rPr lang="en-US" dirty="0"/>
              <a:t>(Image is from 2022)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040499-6972-C59B-6308-00FF0EADD52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155452-F542-491B-BA5C-F349F2386F5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63922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CF9805-A89E-AF0D-6636-5CC7E13CDF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9B272E8-B082-8E33-CBE9-499F3F2D2A8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8D1C0C0-64F3-4E0D-7BD9-16C9D680266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image is from 2009, shortly after the trees were heavily pruned.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67A87F-E1EC-4D63-7AA4-EEFC8FD1765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155452-F542-491B-BA5C-F349F2386F5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75238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 that they didn’t have notice of the SPECIFIC BRANCH that fell.</a:t>
            </a:r>
          </a:p>
          <a:p>
            <a:r>
              <a:rPr lang="en-US" dirty="0"/>
              <a:t>Only that OTHER BRANCHES were failing on the trees in the park.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155452-F542-491B-BA5C-F349F2386F54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370059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KS Supreme Court 1984</a:t>
            </a:r>
          </a:p>
          <a:p>
            <a:r>
              <a:rPr lang="en-US" dirty="0"/>
              <a:t>Street tree with a large crake and oozing sap</a:t>
            </a:r>
          </a:p>
          <a:p>
            <a:r>
              <a:rPr lang="en-US" dirty="0"/>
              <a:t>Multiple neighbors alerted the city about the defect, but they declined to act</a:t>
            </a:r>
          </a:p>
          <a:p>
            <a:r>
              <a:rPr lang="en-US" dirty="0"/>
              <a:t>Lyle and Betty Siple bought a BRAND NEW 1981 Chevrolet </a:t>
            </a:r>
            <a:r>
              <a:rPr lang="en-US" dirty="0" err="1"/>
              <a:t>Chavette</a:t>
            </a:r>
            <a:r>
              <a:rPr lang="en-US" dirty="0"/>
              <a:t>, parked it directly under the tree</a:t>
            </a:r>
          </a:p>
          <a:p>
            <a:r>
              <a:rPr lang="en-US" dirty="0"/>
              <a:t>Private property owned to center of street</a:t>
            </a:r>
          </a:p>
          <a:p>
            <a:endParaRPr lang="en-US" dirty="0"/>
          </a:p>
          <a:p>
            <a:r>
              <a:rPr lang="en-US" dirty="0"/>
              <a:t>Street tree failed AFTER City inspected it NEGLIGENTLY</a:t>
            </a:r>
          </a:p>
          <a:p>
            <a:r>
              <a:rPr lang="en-US" dirty="0"/>
              <a:t>- immunity under inspection statute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155452-F542-491B-BA5C-F349F2386F54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0808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6 cases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155452-F542-491B-BA5C-F349F2386F54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183549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KS Supreme Court 1984</a:t>
            </a:r>
          </a:p>
          <a:p>
            <a:r>
              <a:rPr lang="en-US" dirty="0"/>
              <a:t>Street tree with a large crake and oozing sap</a:t>
            </a:r>
          </a:p>
          <a:p>
            <a:r>
              <a:rPr lang="en-US" dirty="0"/>
              <a:t>Multiple neighbors alerted the city about the defect, but they declined to act</a:t>
            </a:r>
          </a:p>
          <a:p>
            <a:r>
              <a:rPr lang="en-US" dirty="0"/>
              <a:t>Lyle and Betty Siple bought a BRAND NEW 1981 Chevrolet </a:t>
            </a:r>
            <a:r>
              <a:rPr lang="en-US" dirty="0" err="1"/>
              <a:t>Chavette</a:t>
            </a:r>
            <a:r>
              <a:rPr lang="en-US" dirty="0"/>
              <a:t>, parked it directly under the tree</a:t>
            </a:r>
          </a:p>
          <a:p>
            <a:r>
              <a:rPr lang="en-US" dirty="0"/>
              <a:t>Private property owned to center of street</a:t>
            </a:r>
          </a:p>
          <a:p>
            <a:endParaRPr lang="en-US" dirty="0"/>
          </a:p>
          <a:p>
            <a:r>
              <a:rPr lang="en-US" dirty="0"/>
              <a:t>Street tree failed AFTER City inspected it NEGLIGENTLY</a:t>
            </a:r>
          </a:p>
          <a:p>
            <a:r>
              <a:rPr lang="en-US" dirty="0"/>
              <a:t>- immunity under inspection statute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155452-F542-491B-BA5C-F349F2386F54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16284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KS Supreme Court 1984</a:t>
            </a:r>
          </a:p>
          <a:p>
            <a:r>
              <a:rPr lang="en-US" dirty="0"/>
              <a:t>Street tree with a large crake and oozing sap</a:t>
            </a:r>
          </a:p>
          <a:p>
            <a:r>
              <a:rPr lang="en-US" dirty="0"/>
              <a:t>Multiple neighbors alerted the city about the defect, but they declined to act</a:t>
            </a:r>
          </a:p>
          <a:p>
            <a:r>
              <a:rPr lang="en-US" dirty="0"/>
              <a:t>Lyle and Betty Siple bought a BRAND NEW 1981 Chevrolet </a:t>
            </a:r>
            <a:r>
              <a:rPr lang="en-US" dirty="0" err="1"/>
              <a:t>Chavette</a:t>
            </a:r>
            <a:r>
              <a:rPr lang="en-US" dirty="0"/>
              <a:t>, parked it directly under the tree</a:t>
            </a:r>
          </a:p>
          <a:p>
            <a:r>
              <a:rPr lang="en-US" dirty="0"/>
              <a:t>Private property owned to center of street</a:t>
            </a:r>
          </a:p>
          <a:p>
            <a:endParaRPr lang="en-US" dirty="0"/>
          </a:p>
          <a:p>
            <a:r>
              <a:rPr lang="en-US" dirty="0"/>
              <a:t>Street tree failed AFTER City inspected it NEGLIGENTLY</a:t>
            </a:r>
          </a:p>
          <a:p>
            <a:r>
              <a:rPr lang="en-US" dirty="0"/>
              <a:t>- immunity under inspection statute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155452-F542-491B-BA5C-F349F2386F54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06825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KS Supreme Court 1984</a:t>
            </a:r>
          </a:p>
          <a:p>
            <a:r>
              <a:rPr lang="en-US" dirty="0"/>
              <a:t>Street tree with a large crake and oozing sap</a:t>
            </a:r>
          </a:p>
          <a:p>
            <a:r>
              <a:rPr lang="en-US" dirty="0"/>
              <a:t>Multiple neighbors alerted the city about the defect, but they declined to act</a:t>
            </a:r>
          </a:p>
          <a:p>
            <a:r>
              <a:rPr lang="en-US" dirty="0"/>
              <a:t>Lyle and Betty Siple bought a BRAND NEW 1981 Chevrolet </a:t>
            </a:r>
            <a:r>
              <a:rPr lang="en-US" dirty="0" err="1"/>
              <a:t>Chavette</a:t>
            </a:r>
            <a:r>
              <a:rPr lang="en-US" dirty="0"/>
              <a:t>, parked it directly under the tree</a:t>
            </a:r>
          </a:p>
          <a:p>
            <a:r>
              <a:rPr lang="en-US" dirty="0"/>
              <a:t>Private property owned to center of street</a:t>
            </a:r>
          </a:p>
          <a:p>
            <a:endParaRPr lang="en-US" dirty="0"/>
          </a:p>
          <a:p>
            <a:r>
              <a:rPr lang="en-US" dirty="0"/>
              <a:t>Street tree failed AFTER City inspected it NEGLIGENTLY</a:t>
            </a:r>
          </a:p>
          <a:p>
            <a:r>
              <a:rPr lang="en-US" dirty="0"/>
              <a:t>- immunity under inspection statute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155452-F542-491B-BA5C-F349F2386F54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49469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KS Supreme Court 1984</a:t>
            </a:r>
          </a:p>
          <a:p>
            <a:r>
              <a:rPr lang="en-US" dirty="0"/>
              <a:t>Street tree with a large crake and oozing sap</a:t>
            </a:r>
          </a:p>
          <a:p>
            <a:r>
              <a:rPr lang="en-US" dirty="0"/>
              <a:t>Multiple neighbors alerted the city about the defect, but they declined to act</a:t>
            </a:r>
          </a:p>
          <a:p>
            <a:r>
              <a:rPr lang="en-US" dirty="0"/>
              <a:t>Lyle and Betty Siple bought a BRAND NEW 1981 Chevrolet </a:t>
            </a:r>
            <a:r>
              <a:rPr lang="en-US" dirty="0" err="1"/>
              <a:t>Chavette</a:t>
            </a:r>
            <a:r>
              <a:rPr lang="en-US" dirty="0"/>
              <a:t>, parked it directly under the tree</a:t>
            </a:r>
          </a:p>
          <a:p>
            <a:r>
              <a:rPr lang="en-US" dirty="0"/>
              <a:t>Private property owned to center of street</a:t>
            </a:r>
          </a:p>
          <a:p>
            <a:endParaRPr lang="en-US" dirty="0"/>
          </a:p>
          <a:p>
            <a:r>
              <a:rPr lang="en-US" dirty="0"/>
              <a:t>Street tree failed AFTER City inspected it NEGLIGENTLY</a:t>
            </a:r>
          </a:p>
          <a:p>
            <a:r>
              <a:rPr lang="en-US" dirty="0"/>
              <a:t>- immunity under inspection statute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155452-F542-491B-BA5C-F349F2386F54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35591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F7A589-E6E4-E398-8378-B166FDC121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1785F4A-8D19-DEE4-FA98-840BDA6A99E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29F9A3B-A73B-A7C9-05B3-A84B4DFC438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WA Court of Appeals</a:t>
            </a:r>
          </a:p>
          <a:p>
            <a:r>
              <a:rPr lang="en-US" dirty="0"/>
              <a:t>July 23, 2014 – Severe windstorm</a:t>
            </a:r>
          </a:p>
          <a:p>
            <a:r>
              <a:rPr lang="en-US" dirty="0"/>
              <a:t>Carlton Evans was driving towards Chattaroy on E. Big Meadows Road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420ED0-EB0A-985B-9484-0863FC273B9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155452-F542-491B-BA5C-F349F2386F54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48764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3460E4-43FC-FC03-A8D7-31044FAFC2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56E021C-0239-97F8-3EC7-88D5C6EC66D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CA72ACF-D0DC-DCCB-00C6-9167B6433D4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July 23, 2014 – Severe windstorm</a:t>
            </a:r>
          </a:p>
          <a:p>
            <a:r>
              <a:rPr lang="en-US" dirty="0"/>
              <a:t>Carlton Evans was driving towards Chattaroy on E. Big Meadows Road</a:t>
            </a:r>
          </a:p>
          <a:p>
            <a:r>
              <a:rPr lang="en-US" dirty="0"/>
              <a:t>80-90 foot Ponderosa pine fell on his car, impaling him and severing his left hand.</a:t>
            </a:r>
          </a:p>
          <a:p>
            <a:r>
              <a:rPr lang="en-US" dirty="0"/>
              <a:t>He survived.</a:t>
            </a:r>
          </a:p>
          <a:p>
            <a:r>
              <a:rPr lang="en-US" dirty="0"/>
              <a:t>Jury instructions that “no </a:t>
            </a:r>
            <a:r>
              <a:rPr lang="en-US" dirty="0" err="1"/>
              <a:t>liab</a:t>
            </a:r>
            <a:r>
              <a:rPr lang="en-US" dirty="0"/>
              <a:t>. if no reason to know THIS tree would fail” And instruction for no </a:t>
            </a:r>
            <a:r>
              <a:rPr lang="en-US" dirty="0" err="1"/>
              <a:t>liab</a:t>
            </a:r>
            <a:r>
              <a:rPr lang="en-US" dirty="0"/>
              <a:t>. if “act of god”</a:t>
            </a:r>
          </a:p>
          <a:p>
            <a:r>
              <a:rPr lang="en-US" dirty="0"/>
              <a:t>Carlton’s expert said if city had sounded the tree, it would have detected the decay and would have removed the tree.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EC9D1B-ABE1-32A6-441F-4E9B9CFCBCE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155452-F542-491B-BA5C-F349F2386F54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09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34B1EA-91D2-6127-5768-0A7D4B68D9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84EA443-B633-D3A1-BB67-D2B0CABB787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829FABF-DDB0-164A-0444-A2586DDBB2E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3 cases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CD30EF-C7EB-FAF5-0088-5475E16D4B7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155452-F542-491B-BA5C-F349F2386F54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516659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June 1980 failure</a:t>
            </a:r>
          </a:p>
          <a:p>
            <a:r>
              <a:rPr lang="en-US" dirty="0"/>
              <a:t>Peter McGinn</a:t>
            </a:r>
          </a:p>
          <a:p>
            <a:r>
              <a:rPr lang="en-US" dirty="0"/>
              <a:t>32</a:t>
            </a:r>
            <a:r>
              <a:rPr lang="en-US" baseline="30000" dirty="0"/>
              <a:t>nd</a:t>
            </a:r>
            <a:r>
              <a:rPr lang="en-US" dirty="0"/>
              <a:t> and Center Streets, near Hanscom Park in Omaha</a:t>
            </a:r>
          </a:p>
          <a:p>
            <a:r>
              <a:rPr lang="en-US" dirty="0"/>
              <a:t>Driver pulled over in a violent storm, parking beneath silver maple street tree</a:t>
            </a:r>
          </a:p>
          <a:p>
            <a:r>
              <a:rPr lang="en-US" dirty="0"/>
              <a:t>Quadriplegia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E0121A-B2AA-4825-929E-04A26FE9E765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00781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June 1980 failure</a:t>
            </a:r>
          </a:p>
          <a:p>
            <a:r>
              <a:rPr lang="en-US" dirty="0"/>
              <a:t>Peter McGinn</a:t>
            </a:r>
          </a:p>
          <a:p>
            <a:r>
              <a:rPr lang="en-US" dirty="0"/>
              <a:t>32</a:t>
            </a:r>
            <a:r>
              <a:rPr lang="en-US" baseline="30000" dirty="0"/>
              <a:t>nd</a:t>
            </a:r>
            <a:r>
              <a:rPr lang="en-US" dirty="0"/>
              <a:t> and Center Streets, near Hanscom Park in Omaha</a:t>
            </a:r>
          </a:p>
          <a:p>
            <a:r>
              <a:rPr lang="en-US" dirty="0"/>
              <a:t>Driver pulled over in a violent storm, parking beneath silver maple street tree</a:t>
            </a:r>
          </a:p>
          <a:p>
            <a:r>
              <a:rPr lang="en-US" dirty="0"/>
              <a:t>Quadriplegia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E0121A-B2AA-4825-929E-04A26FE9E765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83114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June 1980 failure</a:t>
            </a:r>
          </a:p>
          <a:p>
            <a:r>
              <a:rPr lang="en-US" dirty="0"/>
              <a:t>Driver pulled over in a violent storm, parking beneath silver maple street tree</a:t>
            </a:r>
          </a:p>
          <a:p>
            <a:r>
              <a:rPr lang="en-US" dirty="0"/>
              <a:t>Quadriplegia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E0121A-B2AA-4825-929E-04A26FE9E765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8126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KS Supreme Court</a:t>
            </a:r>
          </a:p>
          <a:p>
            <a:r>
              <a:rPr lang="en-US" dirty="0"/>
              <a:t>October 18, 1932, Wichita, KS</a:t>
            </a:r>
          </a:p>
          <a:p>
            <a:r>
              <a:rPr lang="en-US" dirty="0"/>
              <a:t>Mr. Turner was walking during a windstorm, struck by a dead branch thrown 44 feet</a:t>
            </a:r>
          </a:p>
          <a:p>
            <a:r>
              <a:rPr lang="en-US" dirty="0"/>
              <a:t>Branch was from a topped part of the tree and was dead</a:t>
            </a:r>
          </a:p>
          <a:p>
            <a:r>
              <a:rPr lang="en-US" dirty="0"/>
              <a:t>Shortly before the incident, George Johnson called to him, “You had better step lively and get in our of this wind. This is a bad storm.”</a:t>
            </a:r>
          </a:p>
          <a:p>
            <a:r>
              <a:rPr lang="en-US" dirty="0"/>
              <a:t>“Oh, I have been out in worse storms that this,”</a:t>
            </a:r>
          </a:p>
          <a:p>
            <a:r>
              <a:rPr lang="en-US" dirty="0"/>
              <a:t>“You might get hurt by signs or broken tree limbs hitting you. Some of those limbs are liable to blow off of those trees there. I am going to get in before I get something on my bean.”</a:t>
            </a:r>
          </a:p>
          <a:p>
            <a:r>
              <a:rPr lang="en-US" dirty="0"/>
              <a:t>Mr. Turner had two hands on his hat in the wind.</a:t>
            </a:r>
          </a:p>
          <a:p>
            <a:endParaRPr lang="en-US" dirty="0"/>
          </a:p>
          <a:p>
            <a:r>
              <a:rPr lang="en-US" dirty="0"/>
              <a:t>Dead branch on topped street tree maple falls in strong wind and kills pedestrian</a:t>
            </a:r>
          </a:p>
          <a:p>
            <a:r>
              <a:rPr lang="en-US" dirty="0"/>
              <a:t>- Not normal wind (2 hands on hat and 44ft branch throw)</a:t>
            </a:r>
          </a:p>
          <a:p>
            <a:r>
              <a:rPr lang="en-US" dirty="0"/>
              <a:t>- Just because branch is dead (but not soft) doesn’t mean “extremely bad” defect</a:t>
            </a:r>
          </a:p>
          <a:p>
            <a:r>
              <a:rPr lang="en-US" dirty="0"/>
              <a:t>- 3 weeks isn’t too long to be an “utter disregard”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155452-F542-491B-BA5C-F349F2386F5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550589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June 1980 failure</a:t>
            </a:r>
          </a:p>
          <a:p>
            <a:r>
              <a:rPr lang="en-US" dirty="0"/>
              <a:t>Driver pulled over in a violent storm, parking beneath silver maple street tree</a:t>
            </a:r>
          </a:p>
          <a:p>
            <a:r>
              <a:rPr lang="en-US" dirty="0"/>
              <a:t>Quadriplegia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E0121A-B2AA-4825-929E-04A26FE9E765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96925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June 1980 failure</a:t>
            </a:r>
          </a:p>
          <a:p>
            <a:r>
              <a:rPr lang="en-US" dirty="0"/>
              <a:t>Driver pulled over in a violent storm, parking beneath silver maple street tree</a:t>
            </a:r>
          </a:p>
          <a:p>
            <a:r>
              <a:rPr lang="en-US" dirty="0"/>
              <a:t>Quadriplegia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E0121A-B2AA-4825-929E-04A26FE9E765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63578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June 1980 failure</a:t>
            </a:r>
          </a:p>
          <a:p>
            <a:r>
              <a:rPr lang="en-US" dirty="0"/>
              <a:t>Driver pulled over in a violent storm, parking beneath silver maple street tree</a:t>
            </a:r>
          </a:p>
          <a:p>
            <a:r>
              <a:rPr lang="en-US" dirty="0"/>
              <a:t>Quadriplegia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E0121A-B2AA-4825-929E-04A26FE9E765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849096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June 1980 failure</a:t>
            </a:r>
          </a:p>
          <a:p>
            <a:r>
              <a:rPr lang="en-US" dirty="0"/>
              <a:t>Driver pulled over in a violent storm, parking beneath silver maple street tree</a:t>
            </a:r>
          </a:p>
          <a:p>
            <a:r>
              <a:rPr lang="en-US" dirty="0"/>
              <a:t>Quadriplegia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E0121A-B2AA-4825-929E-04A26FE9E765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78297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June 1980 failure</a:t>
            </a:r>
          </a:p>
          <a:p>
            <a:r>
              <a:rPr lang="en-US" dirty="0"/>
              <a:t>Driver pulled over in a violent storm, parking beneath silver maple street tree</a:t>
            </a:r>
          </a:p>
          <a:p>
            <a:r>
              <a:rPr lang="en-US" dirty="0"/>
              <a:t>Quadriplegia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E0121A-B2AA-4825-929E-04A26FE9E765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538353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June 1980 failure</a:t>
            </a:r>
          </a:p>
          <a:p>
            <a:r>
              <a:rPr lang="en-US" dirty="0"/>
              <a:t>Driver pulled over in a violent storm, parking beneath silver maple street tree</a:t>
            </a:r>
          </a:p>
          <a:p>
            <a:r>
              <a:rPr lang="en-US" dirty="0"/>
              <a:t>Quadriplegia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E0121A-B2AA-4825-929E-04A26FE9E765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31221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June 1980 failure</a:t>
            </a:r>
          </a:p>
          <a:p>
            <a:r>
              <a:rPr lang="en-US" dirty="0"/>
              <a:t>Driver pulled over in a violent storm, parking beneath silver maple street tree</a:t>
            </a:r>
          </a:p>
          <a:p>
            <a:r>
              <a:rPr lang="en-US" dirty="0"/>
              <a:t>Quadriplegia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E0121A-B2AA-4825-929E-04A26FE9E765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64121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June 1980 failure</a:t>
            </a:r>
          </a:p>
          <a:p>
            <a:r>
              <a:rPr lang="en-US" dirty="0"/>
              <a:t>Driver pulled over in a violent storm, parking beneath silver maple street tree</a:t>
            </a:r>
          </a:p>
          <a:p>
            <a:r>
              <a:rPr lang="en-US" dirty="0"/>
              <a:t>Quadriplegia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E0121A-B2AA-4825-929E-04A26FE9E765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55619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June 1980 failure</a:t>
            </a:r>
          </a:p>
          <a:p>
            <a:r>
              <a:rPr lang="en-US" dirty="0"/>
              <a:t>Driver pulled over in a violent storm, parking beneath silver maple street tree</a:t>
            </a:r>
          </a:p>
          <a:p>
            <a:r>
              <a:rPr lang="en-US" dirty="0"/>
              <a:t>Quadriplegia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E0121A-B2AA-4825-929E-04A26FE9E765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76748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June 1980 failure</a:t>
            </a:r>
          </a:p>
          <a:p>
            <a:r>
              <a:rPr lang="en-US" dirty="0"/>
              <a:t>Driver pulled over in a violent storm, parking beneath silver maple street tree</a:t>
            </a:r>
          </a:p>
          <a:p>
            <a:r>
              <a:rPr lang="en-US" dirty="0"/>
              <a:t>Quadriplegia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E0121A-B2AA-4825-929E-04A26FE9E765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8836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KS Supreme Court</a:t>
            </a:r>
          </a:p>
          <a:p>
            <a:r>
              <a:rPr lang="en-US" dirty="0"/>
              <a:t>October 18, 1932, Wichita, KS</a:t>
            </a:r>
          </a:p>
          <a:p>
            <a:r>
              <a:rPr lang="en-US" dirty="0"/>
              <a:t>Mr. Turner was walking during a windstorm, struck by a dead branch thrown 44 feet</a:t>
            </a:r>
          </a:p>
          <a:p>
            <a:r>
              <a:rPr lang="en-US" dirty="0"/>
              <a:t>Branch was from a topped part of the tree and was dead</a:t>
            </a:r>
          </a:p>
          <a:p>
            <a:r>
              <a:rPr lang="en-US" dirty="0"/>
              <a:t>Shortly before the incident, George Johnson called to him, “You had better step lively and get in our of this wind. This is a bad storm.”</a:t>
            </a:r>
          </a:p>
          <a:p>
            <a:r>
              <a:rPr lang="en-US" dirty="0"/>
              <a:t>“Oh, I have been out in worse storms that this,”</a:t>
            </a:r>
          </a:p>
          <a:p>
            <a:r>
              <a:rPr lang="en-US" dirty="0"/>
              <a:t>“You might get hurt by signs or broken tree limbs hitting you. Some of those limbs are liable to blow off of those trees there. I am going to get in before I get something on my bean.”</a:t>
            </a:r>
          </a:p>
          <a:p>
            <a:r>
              <a:rPr lang="en-US" dirty="0"/>
              <a:t>Mr. Turner had two hands on his hat in the wind.</a:t>
            </a:r>
          </a:p>
          <a:p>
            <a:endParaRPr lang="en-US" dirty="0"/>
          </a:p>
          <a:p>
            <a:r>
              <a:rPr lang="en-US" dirty="0"/>
              <a:t>Dead branch on topped street tree maple falls in strong wind and kills pedestrian</a:t>
            </a:r>
          </a:p>
          <a:p>
            <a:r>
              <a:rPr lang="en-US" dirty="0"/>
              <a:t>- Not normal wind (2 hands on hat and 44ft branch throw)</a:t>
            </a:r>
          </a:p>
          <a:p>
            <a:r>
              <a:rPr lang="en-US" dirty="0"/>
              <a:t>- Just because branch is dead (but not soft) doesn’t mean “extremely bad” defect</a:t>
            </a:r>
          </a:p>
          <a:p>
            <a:r>
              <a:rPr lang="en-US" dirty="0"/>
              <a:t>- 3 weeks isn’t too long to be an “utter disregard”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155452-F542-491B-BA5C-F349F2386F5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28169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June 1980 failure</a:t>
            </a:r>
          </a:p>
          <a:p>
            <a:r>
              <a:rPr lang="en-US" dirty="0"/>
              <a:t>Driver pulled over in a violent storm, parking beneath silver maple street tree</a:t>
            </a:r>
          </a:p>
          <a:p>
            <a:r>
              <a:rPr lang="en-US" dirty="0"/>
              <a:t>Quadriplegia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E0121A-B2AA-4825-929E-04A26FE9E765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01084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June 1980 failure</a:t>
            </a:r>
          </a:p>
          <a:p>
            <a:r>
              <a:rPr lang="en-US" dirty="0"/>
              <a:t>Driver pulled over in a violent storm, parking beneath silver maple street tree</a:t>
            </a:r>
          </a:p>
          <a:p>
            <a:r>
              <a:rPr lang="en-US" dirty="0"/>
              <a:t>Quadriplegia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E0121A-B2AA-4825-929E-04A26FE9E765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20699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Court decides the case AS A MATTER OF LAW, not FACT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E0121A-B2AA-4825-929E-04A26FE9E765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15228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Court decides the case AS A MATTER OF LAW, not FACT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E0121A-B2AA-4825-929E-04A26FE9E765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753650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June 1980 failure</a:t>
            </a:r>
          </a:p>
          <a:p>
            <a:r>
              <a:rPr lang="en-US" dirty="0"/>
              <a:t>Driver pulled over in a violent storm, parking beneath silver maple street tree</a:t>
            </a:r>
          </a:p>
          <a:p>
            <a:r>
              <a:rPr lang="en-US" dirty="0"/>
              <a:t>Quadriplegia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E0121A-B2AA-4825-929E-04A26FE9E765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19232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June 1988 failure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Clayton Mott driving by Metcalfe Park</a:t>
            </a:r>
          </a:p>
          <a:p>
            <a:r>
              <a:rPr lang="en-US" dirty="0"/>
              <a:t>Large branch from silver maple park tree fell on passing driver in severe thunderstorm, quadriplegic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E0121A-B2AA-4825-929E-04A26FE9E765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93231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June 1988 failure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Clayton Mott driving by Metcalfe Park</a:t>
            </a:r>
          </a:p>
          <a:p>
            <a:r>
              <a:rPr lang="en-US" dirty="0"/>
              <a:t>Large branch from silver maple park tree fell on passing driver in severe thunderstorm, quadriplegic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E0121A-B2AA-4825-929E-04A26FE9E765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28346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E0121A-B2AA-4825-929E-04A26FE9E765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90991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E0121A-B2AA-4825-929E-04A26FE9E765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1381488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City forester changed testimony at deposition. First, he was presented a photo of the tree, and he said he would take it out. Then he was told it was THE tree, and he said he would keep it.</a:t>
            </a:r>
          </a:p>
          <a:p>
            <a:r>
              <a:rPr lang="en-US" dirty="0"/>
              <a:t>Just because testimony is different doesn’t mean it should be excluded. He got new information (ID of the tree), so maybe he incorporated info he knew about his in-person inspection of the tree.</a:t>
            </a:r>
          </a:p>
          <a:p>
            <a:endParaRPr lang="en-US" dirty="0"/>
          </a:p>
          <a:p>
            <a:r>
              <a:rPr lang="en-US" dirty="0"/>
              <a:t>- Just because branch destroyed doesn’t mean adverse inference. Branch cleanup is normal, court didn’t impose a duty to preserve the branch here</a:t>
            </a:r>
          </a:p>
          <a:p>
            <a:endParaRPr lang="en-US" dirty="0"/>
          </a:p>
          <a:p>
            <a:r>
              <a:rPr lang="en-US" dirty="0"/>
              <a:t>- “Hindsight” is not measured by the same standard as “foresight”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E0121A-B2AA-4825-929E-04A26FE9E765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3325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KS Supreme Court</a:t>
            </a:r>
          </a:p>
          <a:p>
            <a:r>
              <a:rPr lang="en-US" dirty="0"/>
              <a:t>October 18, 1932, Wichita, KS</a:t>
            </a:r>
          </a:p>
          <a:p>
            <a:r>
              <a:rPr lang="en-US" dirty="0"/>
              <a:t>Mr. Turner was walking during a windstorm, struck by a dead branch thrown 44 feet</a:t>
            </a:r>
          </a:p>
          <a:p>
            <a:r>
              <a:rPr lang="en-US" dirty="0"/>
              <a:t>Branch was from a topped part of the tree and was dead</a:t>
            </a:r>
          </a:p>
          <a:p>
            <a:r>
              <a:rPr lang="en-US" dirty="0"/>
              <a:t>Shortly before the incident, George Johnson called to him, “You had better step lively and get in our of this wind. This is a bad storm.”</a:t>
            </a:r>
          </a:p>
          <a:p>
            <a:r>
              <a:rPr lang="en-US" dirty="0"/>
              <a:t>“Oh, I have been out in worse storms that this,”</a:t>
            </a:r>
          </a:p>
          <a:p>
            <a:r>
              <a:rPr lang="en-US" dirty="0"/>
              <a:t>“You might get hurt by signs or broken tree limbs hitting you. Some of those limbs are liable to blow off of those trees there. I am going to get in before I get something on my bean.”</a:t>
            </a:r>
          </a:p>
          <a:p>
            <a:r>
              <a:rPr lang="en-US" dirty="0"/>
              <a:t>Mr. Turner had two hands on his hat in the wind.</a:t>
            </a:r>
          </a:p>
          <a:p>
            <a:endParaRPr lang="en-US" dirty="0"/>
          </a:p>
          <a:p>
            <a:r>
              <a:rPr lang="en-US" dirty="0"/>
              <a:t>Dead branch on topped street tree maple falls in strong wind and kills pedestrian</a:t>
            </a:r>
          </a:p>
          <a:p>
            <a:r>
              <a:rPr lang="en-US" dirty="0"/>
              <a:t>- Not normal wind (2 hands on hat and 44ft branch throw)</a:t>
            </a:r>
          </a:p>
          <a:p>
            <a:r>
              <a:rPr lang="en-US" dirty="0"/>
              <a:t>- Just because branch is dead (but not soft) doesn’t mean “extremely bad” defect</a:t>
            </a:r>
          </a:p>
          <a:p>
            <a:r>
              <a:rPr lang="en-US" dirty="0"/>
              <a:t>- 3 weeks isn’t too long to be an “utter disregard”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155452-F542-491B-BA5C-F349F2386F5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137306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June 1980 failure</a:t>
            </a:r>
          </a:p>
          <a:p>
            <a:r>
              <a:rPr lang="en-US" dirty="0"/>
              <a:t>Driver pulled over in a violent storm, parking beneath silver maple street tree</a:t>
            </a:r>
          </a:p>
          <a:p>
            <a:r>
              <a:rPr lang="en-US" dirty="0"/>
              <a:t>Quadriplegia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E0121A-B2AA-4825-929E-04A26FE9E765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584775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June 1980 failure</a:t>
            </a:r>
          </a:p>
          <a:p>
            <a:r>
              <a:rPr lang="en-US" dirty="0"/>
              <a:t>Driver pulled over in a violent storm, parking beneath silver maple street tree</a:t>
            </a:r>
          </a:p>
          <a:p>
            <a:r>
              <a:rPr lang="en-US" dirty="0"/>
              <a:t>Quadriplegia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E0121A-B2AA-4825-929E-04A26FE9E765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082857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June 1980 failure</a:t>
            </a:r>
          </a:p>
          <a:p>
            <a:r>
              <a:rPr lang="en-US" dirty="0"/>
              <a:t>Driver pulled over in a violent storm, parking beneath silver maple street tree</a:t>
            </a:r>
          </a:p>
          <a:p>
            <a:r>
              <a:rPr lang="en-US" dirty="0"/>
              <a:t>Quadriplegia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E0121A-B2AA-4825-929E-04A26FE9E765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7039600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June 1980 failure</a:t>
            </a:r>
          </a:p>
          <a:p>
            <a:r>
              <a:rPr lang="en-US" dirty="0"/>
              <a:t>Driver pulled over in a violent storm, parking beneath silver maple street tree</a:t>
            </a:r>
          </a:p>
          <a:p>
            <a:r>
              <a:rPr lang="en-US" dirty="0"/>
              <a:t>Quadriplegia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E0121A-B2AA-4825-929E-04A26FE9E765}" type="slidenum">
              <a:rPr lang="en-US" smtClean="0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511295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City forester changed testimony at deposition. First, he was presented a photo of the tree, and he said he would take it out. Then he was told it was THE tree, and he said he would keep it.</a:t>
            </a:r>
          </a:p>
          <a:p>
            <a:r>
              <a:rPr lang="en-US" dirty="0"/>
              <a:t>Just because testimony is different doesn’t mean it should be excluded. He got new information (ID of the tree), so maybe he incorporated info he knew about his in-person inspection of the tree.</a:t>
            </a:r>
          </a:p>
          <a:p>
            <a:endParaRPr lang="en-US" dirty="0"/>
          </a:p>
          <a:p>
            <a:r>
              <a:rPr lang="en-US" dirty="0"/>
              <a:t>- Just because branch destroyed doesn’t mean adverse inference. Branch cleanup is normal, court didn’t impose a duty to preserve the branch here</a:t>
            </a:r>
          </a:p>
          <a:p>
            <a:endParaRPr lang="en-US" dirty="0"/>
          </a:p>
          <a:p>
            <a:r>
              <a:rPr lang="en-US" dirty="0"/>
              <a:t>- “Hindsight” is not measured by the same standard as “foresight”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E0121A-B2AA-4825-929E-04A26FE9E765}" type="slidenum">
              <a:rPr lang="en-US" smtClean="0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912515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April 1996 failure</a:t>
            </a:r>
          </a:p>
          <a:p>
            <a:r>
              <a:rPr lang="en-US" dirty="0"/>
              <a:t>Alois Holts, 13 y/o riding a go-cart on his sidewalk was killed, mother brought wrongful death action</a:t>
            </a:r>
          </a:p>
          <a:p>
            <a:r>
              <a:rPr lang="en-US" dirty="0"/>
              <a:t>Street Tree Green Ash failed in a 50-mph wind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E0121A-B2AA-4825-929E-04A26FE9E765}" type="slidenum">
              <a:rPr lang="en-US" smtClean="0"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121566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April 1996 failure</a:t>
            </a:r>
          </a:p>
          <a:p>
            <a:r>
              <a:rPr lang="en-US" dirty="0"/>
              <a:t>Alois Holts, 13 y/o riding a go-cart on his sidewalk was killed, mother brought wrongful death action</a:t>
            </a:r>
          </a:p>
          <a:p>
            <a:r>
              <a:rPr lang="en-US" dirty="0"/>
              <a:t>Street Tree Green Ash failed in a 50-mph wind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E0121A-B2AA-4825-929E-04A26FE9E765}" type="slidenum">
              <a:rPr lang="en-US" smtClean="0"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74525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E0121A-B2AA-4825-929E-04A26FE9E765}" type="slidenum">
              <a:rPr lang="en-US" smtClean="0"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929610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E0121A-B2AA-4825-929E-04A26FE9E765}" type="slidenum">
              <a:rPr lang="en-US" smtClean="0"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961503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E0121A-B2AA-4825-929E-04A26FE9E765}" type="slidenum">
              <a:rPr lang="en-US" smtClean="0"/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9689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KS Supreme Court</a:t>
            </a:r>
          </a:p>
          <a:p>
            <a:r>
              <a:rPr lang="en-US" dirty="0"/>
              <a:t>October 18, 1932, Wichita, KS</a:t>
            </a:r>
          </a:p>
          <a:p>
            <a:r>
              <a:rPr lang="en-US" dirty="0"/>
              <a:t>Mr. Turner was walking during a windstorm, struck by a dead branch thrown 44 feet</a:t>
            </a:r>
          </a:p>
          <a:p>
            <a:r>
              <a:rPr lang="en-US" dirty="0"/>
              <a:t>Branch was from a topped part of the tree and was dead</a:t>
            </a:r>
          </a:p>
          <a:p>
            <a:r>
              <a:rPr lang="en-US" dirty="0"/>
              <a:t>Shortly before the incident, George Johnson called to him, “You had better step lively and get in our of this wind. This is a bad storm.”</a:t>
            </a:r>
          </a:p>
          <a:p>
            <a:r>
              <a:rPr lang="en-US" dirty="0"/>
              <a:t>“Oh, I have been out in worse storms that this,”</a:t>
            </a:r>
          </a:p>
          <a:p>
            <a:r>
              <a:rPr lang="en-US" dirty="0"/>
              <a:t>“You might get hurt by signs or broken tree limbs hitting you. Some of those limbs are liable to blow off of those trees there. I am going to get in before I get something on my bean.”</a:t>
            </a:r>
          </a:p>
          <a:p>
            <a:r>
              <a:rPr lang="en-US" dirty="0"/>
              <a:t>Mr. Turner had two hands on his hat in the wind.</a:t>
            </a:r>
          </a:p>
          <a:p>
            <a:endParaRPr lang="en-US" dirty="0"/>
          </a:p>
          <a:p>
            <a:r>
              <a:rPr lang="en-US" dirty="0"/>
              <a:t>Dead branch on topped street tree maple falls in strong wind and kills pedestrian</a:t>
            </a:r>
          </a:p>
          <a:p>
            <a:r>
              <a:rPr lang="en-US" dirty="0"/>
              <a:t>- Not normal wind (2 hands on hat and 44ft branch throw)</a:t>
            </a:r>
          </a:p>
          <a:p>
            <a:r>
              <a:rPr lang="en-US" dirty="0"/>
              <a:t>- Just because branch is dead (but not soft) doesn’t mean “extremely bad” defect</a:t>
            </a:r>
          </a:p>
          <a:p>
            <a:r>
              <a:rPr lang="en-US" dirty="0"/>
              <a:t>- 3 weeks isn’t too long to be an “utter disregard”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155452-F542-491B-BA5C-F349F2386F5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22694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Trial court rested findings on TWO ALTERNATIVE THEORIES:</a:t>
            </a:r>
          </a:p>
          <a:p>
            <a:r>
              <a:rPr lang="en-US" dirty="0"/>
              <a:t>- problematic inspection</a:t>
            </a:r>
          </a:p>
          <a:p>
            <a:r>
              <a:rPr lang="en-US" dirty="0"/>
              <a:t>-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E0121A-B2AA-4825-929E-04A26FE9E765}" type="slidenum">
              <a:rPr lang="en-US" smtClean="0"/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429731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June 1980 failure</a:t>
            </a:r>
          </a:p>
          <a:p>
            <a:r>
              <a:rPr lang="en-US" dirty="0"/>
              <a:t>Driver pulled over in a violent storm, parking beneath silver maple street tree</a:t>
            </a:r>
          </a:p>
          <a:p>
            <a:r>
              <a:rPr lang="en-US" dirty="0"/>
              <a:t>Quadriplegia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E0121A-B2AA-4825-929E-04A26FE9E765}" type="slidenum">
              <a:rPr lang="en-US" smtClean="0"/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032261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June 1980 failure</a:t>
            </a:r>
          </a:p>
          <a:p>
            <a:r>
              <a:rPr lang="en-US" dirty="0"/>
              <a:t>Driver pulled over in a violent storm, parking beneath silver maple street tree</a:t>
            </a:r>
          </a:p>
          <a:p>
            <a:r>
              <a:rPr lang="en-US" dirty="0"/>
              <a:t>Quadriplegia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E0121A-B2AA-4825-929E-04A26FE9E765}" type="slidenum">
              <a:rPr lang="en-US" smtClean="0"/>
              <a:t>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988798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June 1980 failure</a:t>
            </a:r>
          </a:p>
          <a:p>
            <a:r>
              <a:rPr lang="en-US" dirty="0"/>
              <a:t>Driver pulled over in a violent storm, parking beneath silver maple street tree</a:t>
            </a:r>
          </a:p>
          <a:p>
            <a:r>
              <a:rPr lang="en-US" dirty="0"/>
              <a:t>Quadriplegia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E0121A-B2AA-4825-929E-04A26FE9E765}" type="slidenum">
              <a:rPr lang="en-US" smtClean="0"/>
              <a:t>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100681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June 1980 failure</a:t>
            </a:r>
          </a:p>
          <a:p>
            <a:r>
              <a:rPr lang="en-US" dirty="0"/>
              <a:t>Driver pulled over in a violent storm, parking beneath silver maple street tree</a:t>
            </a:r>
          </a:p>
          <a:p>
            <a:r>
              <a:rPr lang="en-US" dirty="0"/>
              <a:t>Quadriplegia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E0121A-B2AA-4825-929E-04A26FE9E765}" type="slidenum">
              <a:rPr lang="en-US" smtClean="0"/>
              <a:t>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940899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E0121A-B2AA-4825-929E-04A26FE9E765}" type="slidenum">
              <a:rPr lang="en-US" smtClean="0"/>
              <a:t>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488491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162378-27F7-B6E2-94AC-2B5782A4C8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6826A22-1D5A-B6D5-D783-1878B64100C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F7D4F0C-23F1-7A7C-0B2C-DE3A637E104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4 cases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E75ADD-C68D-E995-EECF-E544A983ADC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155452-F542-491B-BA5C-F349F2386F54}" type="slidenum">
              <a:rPr lang="en-US" smtClean="0"/>
              <a:t>103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1977073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4B5832-CCE3-294C-1CE0-8522EAB65C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DFC6F3E-0E39-86A8-D4F0-FA9125C056A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E7A6814-2E5A-BEB8-CBC7-7E02D4020F3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Trip and fall</a:t>
            </a:r>
          </a:p>
          <a:p>
            <a:r>
              <a:rPr lang="en-US" dirty="0"/>
              <a:t>Sometimes displacement is very large. Other times, it is very small. When should a city be liable for trip and fall injuries caused by dangerous conditions of the sidewalk?</a:t>
            </a:r>
          </a:p>
          <a:p>
            <a:endParaRPr lang="en-US" dirty="0"/>
          </a:p>
          <a:p>
            <a:r>
              <a:rPr lang="en-US" dirty="0"/>
              <a:t>1944 Grand Forks, ND</a:t>
            </a:r>
          </a:p>
          <a:p>
            <a:r>
              <a:rPr lang="en-US" dirty="0"/>
              <a:t>Helen Maloney tripped and fell on a 1-inch crack in a sidewalk lifted by the roots of a tree</a:t>
            </a:r>
          </a:p>
          <a:p>
            <a:r>
              <a:rPr lang="en-US" dirty="0"/>
              <a:t>Defect existed for at least 2 years</a:t>
            </a:r>
          </a:p>
          <a:p>
            <a:endParaRPr lang="en-US" dirty="0"/>
          </a:p>
          <a:p>
            <a:r>
              <a:rPr lang="en-US" dirty="0"/>
              <a:t>LIABILITY vs. DE MINIMIS</a:t>
            </a:r>
          </a:p>
          <a:p>
            <a:r>
              <a:rPr lang="en-US" dirty="0"/>
              <a:t>1-inch displacement ENOUGH for a jury question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17C703-B9C8-4D78-C6A1-936E603EE18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155452-F542-491B-BA5C-F349F2386F54}" type="slidenum">
              <a:rPr lang="en-US" smtClean="0"/>
              <a:t>104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797470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AAC3C0-9569-09FB-AB5D-7DD74B397D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A3A31B0-AF00-276A-3F90-7B9DD33DB7C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F6BFA0D-BFD2-7FF5-D5DD-0F24CB4E180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North Carolina Court of Appeals</a:t>
            </a:r>
          </a:p>
          <a:p>
            <a:r>
              <a:rPr lang="en-US" dirty="0"/>
              <a:t>1976 High Point, NC</a:t>
            </a:r>
          </a:p>
          <a:p>
            <a:r>
              <a:rPr lang="en-US" dirty="0"/>
              <a:t>Nannie Joyce walked along South Main Street in High Point, NC</a:t>
            </a:r>
          </a:p>
          <a:p>
            <a:r>
              <a:rPr lang="en-US" dirty="0"/>
              <a:t>Trip and fall on a 1-inch displacement caused by the roots of a tree</a:t>
            </a:r>
          </a:p>
          <a:p>
            <a:r>
              <a:rPr lang="en-US" dirty="0"/>
              <a:t>Sidewalk was dry, sun was shining</a:t>
            </a:r>
          </a:p>
          <a:p>
            <a:endParaRPr lang="en-US" dirty="0"/>
          </a:p>
          <a:p>
            <a:r>
              <a:rPr lang="en-US" dirty="0"/>
              <a:t>1-inch displacement is obvious enough to be CONTRIBUTORY NEGLIGENCE AS A MATTER OF LAW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14D2F8-B484-6E83-70C3-81194ACC815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155452-F542-491B-BA5C-F349F2386F54}" type="slidenum">
              <a:rPr lang="en-US" smtClean="0"/>
              <a:t>105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5895648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231B8D-95A2-248A-76C6-712BB89837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4596B0C-DF61-10D8-E395-7471B9A0775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FA486E7-18CC-9A38-0E75-223349233B5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New Jersey Superior Court of Appeals</a:t>
            </a:r>
          </a:p>
          <a:p>
            <a:r>
              <a:rPr lang="en-US" dirty="0"/>
              <a:t>February 2002, Crescent Ave in Plainfield NJ</a:t>
            </a:r>
          </a:p>
          <a:p>
            <a:r>
              <a:rPr lang="en-US" dirty="0"/>
              <a:t>Beverly Roman tripped and </a:t>
            </a:r>
            <a:r>
              <a:rPr lang="en-US" dirty="0" err="1"/>
              <a:t>and</a:t>
            </a:r>
            <a:r>
              <a:rPr lang="en-US" dirty="0"/>
              <a:t> fell on raised 2-inch sidewalk crack</a:t>
            </a:r>
          </a:p>
          <a:p>
            <a:r>
              <a:rPr lang="en-US" dirty="0"/>
              <a:t>Walkway was privately owned at multifamily residential building, but it was lifted by street tree roots</a:t>
            </a:r>
          </a:p>
          <a:p>
            <a:r>
              <a:rPr lang="en-US" dirty="0"/>
              <a:t>City ordinance says permit required to fix sidewalk or encroach upon street tree</a:t>
            </a:r>
          </a:p>
          <a:p>
            <a:r>
              <a:rPr lang="en-US" dirty="0"/>
              <a:t>Beverly DID NOT sue OWNER, ONLY sued CITY</a:t>
            </a:r>
          </a:p>
          <a:p>
            <a:endParaRPr lang="en-US" dirty="0"/>
          </a:p>
          <a:p>
            <a:r>
              <a:rPr lang="en-US" dirty="0"/>
              <a:t>Tort Claims Act waived immunity for claims on PUBLIC property. Was this PUBLIC property?</a:t>
            </a:r>
          </a:p>
          <a:p>
            <a:r>
              <a:rPr lang="en-US" dirty="0"/>
              <a:t>Public property is owned OR CONTROLLED by gov’t</a:t>
            </a:r>
          </a:p>
          <a:p>
            <a:endParaRPr lang="en-US" dirty="0"/>
          </a:p>
          <a:p>
            <a:r>
              <a:rPr lang="en-US" dirty="0"/>
              <a:t>JURY Q whether City controlled walkway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EEFC88-9745-0379-E66A-88BDEC1BB6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155452-F542-491B-BA5C-F349F2386F54}" type="slidenum">
              <a:rPr lang="en-US" smtClean="0"/>
              <a:t>106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135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232839-9EE9-0B20-6AD9-1F3A991C3C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878A74E-E51E-EFF9-BA7F-B45A8A87455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3CAA23F-9BF5-C22F-5B7A-701512FC952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KS Supreme Court</a:t>
            </a:r>
          </a:p>
          <a:p>
            <a:r>
              <a:rPr lang="en-US" dirty="0"/>
              <a:t>October 18, 1932, Wichita, KS</a:t>
            </a:r>
          </a:p>
          <a:p>
            <a:r>
              <a:rPr lang="en-US" dirty="0"/>
              <a:t>Mr. Turner was walking during a windstorm, struck by a dead branch thrown 44 feet</a:t>
            </a:r>
          </a:p>
          <a:p>
            <a:r>
              <a:rPr lang="en-US" dirty="0"/>
              <a:t>Branch was from a topped part of the tree and was dead</a:t>
            </a:r>
          </a:p>
          <a:p>
            <a:r>
              <a:rPr lang="en-US" dirty="0"/>
              <a:t>Shortly before the incident, George Johnson called to him, “You had better step lively and get in our of this wind. This is a bad storm.”</a:t>
            </a:r>
          </a:p>
          <a:p>
            <a:r>
              <a:rPr lang="en-US" dirty="0"/>
              <a:t>“Oh, I have been out in worse storms that this,”</a:t>
            </a:r>
          </a:p>
          <a:p>
            <a:r>
              <a:rPr lang="en-US" dirty="0"/>
              <a:t>“You might get hurt by signs or broken tree limbs hitting you. Some of those limbs are liable to blow off of those trees there. I am going to get in before I get something on my bean.”</a:t>
            </a:r>
          </a:p>
          <a:p>
            <a:r>
              <a:rPr lang="en-US" dirty="0"/>
              <a:t>Mr. Turner had two hands on his hat in the wind.</a:t>
            </a:r>
          </a:p>
          <a:p>
            <a:endParaRPr lang="en-US" dirty="0"/>
          </a:p>
          <a:p>
            <a:r>
              <a:rPr lang="en-US" dirty="0"/>
              <a:t>Dead branch on topped street tree maple falls in strong wind and kills pedestrian</a:t>
            </a:r>
          </a:p>
          <a:p>
            <a:r>
              <a:rPr lang="en-US" dirty="0"/>
              <a:t>- Not normal wind (2 hands on hat and 44ft branch throw)</a:t>
            </a:r>
          </a:p>
          <a:p>
            <a:r>
              <a:rPr lang="en-US" dirty="0"/>
              <a:t>- Just because branch is dead (but not soft) doesn’t mean “extremely bad” defect</a:t>
            </a:r>
          </a:p>
          <a:p>
            <a:r>
              <a:rPr lang="en-US" dirty="0"/>
              <a:t>- 3 weeks isn’t too long to be an “utter disregard”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E28200-C82E-4ED1-6131-DBE20C290F8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155452-F542-491B-BA5C-F349F2386F5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054940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07343C-0159-DBA6-393E-57FA4C0D83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FE1A70A-0B18-4364-DBBA-29A3965F4A2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CEDC947-546D-B86F-8873-CF038CCFEC3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New Jersey Superior Court of Appeals</a:t>
            </a:r>
          </a:p>
          <a:p>
            <a:r>
              <a:rPr lang="en-US" dirty="0"/>
              <a:t>February 2002, Crescent Ave in Plainfield NJ</a:t>
            </a:r>
          </a:p>
          <a:p>
            <a:r>
              <a:rPr lang="en-US" dirty="0"/>
              <a:t>Beverly Roman tripped and </a:t>
            </a:r>
            <a:r>
              <a:rPr lang="en-US" dirty="0" err="1"/>
              <a:t>and</a:t>
            </a:r>
            <a:r>
              <a:rPr lang="en-US" dirty="0"/>
              <a:t> fell on raised 2-inch sidewalk crack</a:t>
            </a:r>
          </a:p>
          <a:p>
            <a:r>
              <a:rPr lang="en-US" dirty="0"/>
              <a:t>Walkway was privately owned at multifamily residential building, but it was lifted by street tree roots</a:t>
            </a:r>
          </a:p>
          <a:p>
            <a:r>
              <a:rPr lang="en-US" dirty="0"/>
              <a:t>City ordinance says permit required to fix sidewalk or encroach upon street tree</a:t>
            </a:r>
          </a:p>
          <a:p>
            <a:r>
              <a:rPr lang="en-US" dirty="0"/>
              <a:t>Beverly DID NOT sue OWNER, ONLY sued CITY</a:t>
            </a:r>
          </a:p>
          <a:p>
            <a:endParaRPr lang="en-US" dirty="0"/>
          </a:p>
          <a:p>
            <a:r>
              <a:rPr lang="en-US" dirty="0"/>
              <a:t>Tort Claims Act waived immunity for claims on PUBLIC property. Was this PUBLIC property?</a:t>
            </a:r>
          </a:p>
          <a:p>
            <a:r>
              <a:rPr lang="en-US" dirty="0"/>
              <a:t>Public property is owned OR CONTROLLED by gov’t</a:t>
            </a:r>
          </a:p>
          <a:p>
            <a:endParaRPr lang="en-US" dirty="0"/>
          </a:p>
          <a:p>
            <a:r>
              <a:rPr lang="en-US" dirty="0"/>
              <a:t>JURY Q whether City controlled walkway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A2DEC6-5A07-10C1-696C-6BA28F5BE00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155452-F542-491B-BA5C-F349F2386F54}" type="slidenum">
              <a:rPr lang="en-US" smtClean="0"/>
              <a:t>107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427300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8B9893-F3D0-5197-190E-6296E6D8EF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9B2C314-9F76-AAA6-0289-38883DCC575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6BA96F6-11A6-CF23-1AE9-6E793C7A6D2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New Jersey Superior Court of Appeals</a:t>
            </a:r>
          </a:p>
          <a:p>
            <a:r>
              <a:rPr lang="en-US" dirty="0"/>
              <a:t>2006, Clark, NJ</a:t>
            </a:r>
          </a:p>
          <a:p>
            <a:r>
              <a:rPr lang="en-US" dirty="0"/>
              <a:t>Phyllis Moore was “power </a:t>
            </a:r>
            <a:r>
              <a:rPr lang="en-US" dirty="0" err="1"/>
              <a:t>walkng</a:t>
            </a:r>
            <a:r>
              <a:rPr lang="en-US" dirty="0"/>
              <a:t>” on a sidewalk along Madison Hill Road</a:t>
            </a:r>
          </a:p>
          <a:p>
            <a:r>
              <a:rPr lang="en-US" dirty="0"/>
              <a:t>Trip and fall in HOLE left by TREE REMOVAL after soil settled</a:t>
            </a:r>
          </a:p>
          <a:p>
            <a:r>
              <a:rPr lang="en-US" dirty="0"/>
              <a:t>No notice to city of hole</a:t>
            </a:r>
          </a:p>
          <a:p>
            <a:r>
              <a:rPr lang="en-US" dirty="0"/>
              <a:t>Not “patently unreasonable” to not inspect grassy strip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E036C1-13A7-58A9-F157-74F0682D7A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155452-F542-491B-BA5C-F349F2386F54}" type="slidenum">
              <a:rPr lang="en-US" smtClean="0"/>
              <a:t>108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54282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84D7F4-7E5C-F7E2-631C-3F1EA024CF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4208BC4-F745-1A5C-4AC4-A4811ED4F92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89A5DB2-C417-2846-2E2A-A746F87BDDC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New Jersey Superior Court of Appeals</a:t>
            </a:r>
          </a:p>
          <a:p>
            <a:r>
              <a:rPr lang="en-US" dirty="0"/>
              <a:t>2006, Clark, NJ</a:t>
            </a:r>
          </a:p>
          <a:p>
            <a:r>
              <a:rPr lang="en-US" dirty="0"/>
              <a:t>Phyllis Moore was “power </a:t>
            </a:r>
            <a:r>
              <a:rPr lang="en-US" dirty="0" err="1"/>
              <a:t>walkng</a:t>
            </a:r>
            <a:r>
              <a:rPr lang="en-US" dirty="0"/>
              <a:t>” on a sidewalk along Madison Hill Road</a:t>
            </a:r>
          </a:p>
          <a:p>
            <a:r>
              <a:rPr lang="en-US" dirty="0"/>
              <a:t>Trip and fall in HOLE left by TREE REMOVAL after soil settled</a:t>
            </a:r>
          </a:p>
          <a:p>
            <a:r>
              <a:rPr lang="en-US" dirty="0"/>
              <a:t>No notice to city of hole</a:t>
            </a:r>
          </a:p>
          <a:p>
            <a:r>
              <a:rPr lang="en-US" dirty="0"/>
              <a:t>Not “patently unreasonable” to not inspect grassy strip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964A45-D05A-F843-3643-558B678E271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155452-F542-491B-BA5C-F349F2386F54}" type="slidenum">
              <a:rPr lang="en-US" smtClean="0"/>
              <a:t>109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48547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6068FD-0365-5EDF-F071-AC3A3DE3AC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058CB3D-47C4-F0DB-ACF4-BD33A0DD421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CDBD204-A720-EA14-6463-0243415A0F4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New Jersey Superior Court of Appeals</a:t>
            </a:r>
          </a:p>
          <a:p>
            <a:r>
              <a:rPr lang="en-US" dirty="0"/>
              <a:t>2006, Clark, NJ</a:t>
            </a:r>
          </a:p>
          <a:p>
            <a:r>
              <a:rPr lang="en-US" dirty="0"/>
              <a:t>Phyllis Moore was “power </a:t>
            </a:r>
            <a:r>
              <a:rPr lang="en-US" dirty="0" err="1"/>
              <a:t>walkng</a:t>
            </a:r>
            <a:r>
              <a:rPr lang="en-US" dirty="0"/>
              <a:t>” on a sidewalk along Madison Hill Road</a:t>
            </a:r>
          </a:p>
          <a:p>
            <a:r>
              <a:rPr lang="en-US" dirty="0"/>
              <a:t>Trip and fall in HOLE left by TREE REMOVAL after soil settled</a:t>
            </a:r>
          </a:p>
          <a:p>
            <a:r>
              <a:rPr lang="en-US" dirty="0"/>
              <a:t>No notice to city of hole</a:t>
            </a:r>
          </a:p>
          <a:p>
            <a:r>
              <a:rPr lang="en-US" dirty="0"/>
              <a:t>Not “patently unreasonable” to not inspect grassy strip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8F22CA-677E-043E-CB01-C632D4841CC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155452-F542-491B-BA5C-F349F2386F54}" type="slidenum">
              <a:rPr lang="en-US" smtClean="0"/>
              <a:t>110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959119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E950F3-D04D-E729-9746-E593CBF21A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86D04DC-A5DA-9A21-CA23-A59383CEE37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69E2AFC-177A-F73A-CA88-766E4AB354C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3 cases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EFEAF2-34AF-B0ED-8A6F-1B336F0216D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155452-F542-491B-BA5C-F349F2386F54}" type="slidenum">
              <a:rPr lang="en-US" smtClean="0"/>
              <a:t>111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653221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D9F237-0770-8A70-3B6B-A5A95A430B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EC07429-BAEE-62EB-292E-CC3E478B22B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3047F4B-6C00-C165-C0A6-387081534CE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KS Supreme Court</a:t>
            </a:r>
          </a:p>
          <a:p>
            <a:r>
              <a:rPr lang="en-US" dirty="0"/>
              <a:t>1963, US 400 (formerly US 154) and Coronado Bridge Rd, 2 miles east of Dodge City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Private trees blocking stop sign in rural area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 Brown (driving east), Vogel (driving west), Eggleston (itinerant farm laborer with blind right eye)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US" dirty="0"/>
          </a:p>
          <a:p>
            <a:r>
              <a:rPr lang="en-US" dirty="0"/>
              <a:t>- Private property trees CAN be a “road defect”</a:t>
            </a:r>
          </a:p>
          <a:p>
            <a:r>
              <a:rPr lang="en-US" dirty="0"/>
              <a:t>- Need NOT be in traveled portion</a:t>
            </a:r>
          </a:p>
          <a:p>
            <a:r>
              <a:rPr lang="en-US" dirty="0"/>
              <a:t>- Sufficient evidence state KNEW of defect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253F49-8C54-2CA8-303A-C3A6CF50B40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155452-F542-491B-BA5C-F349F2386F54}" type="slidenum">
              <a:rPr lang="en-US" smtClean="0"/>
              <a:t>112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010261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KS Supreme Court</a:t>
            </a:r>
          </a:p>
          <a:p>
            <a:r>
              <a:rPr lang="en-US" dirty="0"/>
              <a:t>1963, US 400 (formerly US 154) and Coronado Bridge Rd, 2 miles east of Dodge City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Private trees blocking stop sign in rural area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 Brown (driving east), Vogel (driving west), Eggleston (itinerant farm laborer with blind right eye)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US" dirty="0"/>
          </a:p>
          <a:p>
            <a:r>
              <a:rPr lang="en-US" dirty="0"/>
              <a:t>- Private property trees CAN be a “road defect”</a:t>
            </a:r>
          </a:p>
          <a:p>
            <a:r>
              <a:rPr lang="en-US" dirty="0"/>
              <a:t>- Need NOT be in traveled portion</a:t>
            </a:r>
          </a:p>
          <a:p>
            <a:r>
              <a:rPr lang="en-US" dirty="0"/>
              <a:t>- Sufficient evidence state KNEW of defect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155452-F542-491B-BA5C-F349F2386F54}" type="slidenum">
              <a:rPr lang="en-US" smtClean="0"/>
              <a:t>113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936125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KS Supreme Court</a:t>
            </a:r>
          </a:p>
          <a:p>
            <a:r>
              <a:rPr lang="en-US" dirty="0"/>
              <a:t>1963, US 400 (formerly US 154) and Coronado Bridge Rd, 2 miles east of Dodge City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Private trees blocking stop sign in rural area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 Brown (driving east), Vogel (driving west), Eggleston (itinerant farm laborer with blind right eye)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US" dirty="0"/>
          </a:p>
          <a:p>
            <a:r>
              <a:rPr lang="en-US" dirty="0"/>
              <a:t>- Private property trees CAN be a “road defect”</a:t>
            </a:r>
          </a:p>
          <a:p>
            <a:r>
              <a:rPr lang="en-US" dirty="0"/>
              <a:t>- Need NOT be in traveled portion</a:t>
            </a:r>
          </a:p>
          <a:p>
            <a:r>
              <a:rPr lang="en-US" dirty="0"/>
              <a:t>- Sufficient evidence state KNEW of defect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155452-F542-491B-BA5C-F349F2386F54}" type="slidenum">
              <a:rPr lang="en-US" smtClean="0"/>
              <a:t>114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419417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KS Supreme Court</a:t>
            </a:r>
          </a:p>
          <a:p>
            <a:r>
              <a:rPr lang="en-US" dirty="0"/>
              <a:t>1963, US 400 (formerly US 154) and Coronado Bridge Rd, 2 miles east of Dodge City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Private trees blocking stop sign in rural area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 Brown (driving east), Vogel (driving west), Eggleston (itinerant farm laborer with blind right eye)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US" dirty="0"/>
          </a:p>
          <a:p>
            <a:r>
              <a:rPr lang="en-US" dirty="0"/>
              <a:t>- Private property trees CAN be a “road defect”</a:t>
            </a:r>
          </a:p>
          <a:p>
            <a:r>
              <a:rPr lang="en-US" dirty="0"/>
              <a:t>- Need NOT be in traveled portion</a:t>
            </a:r>
          </a:p>
          <a:p>
            <a:r>
              <a:rPr lang="en-US" dirty="0"/>
              <a:t>- Sufficient evidence state KNEW of defect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155452-F542-491B-BA5C-F349F2386F54}" type="slidenum">
              <a:rPr lang="en-US" smtClean="0"/>
              <a:t>115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235570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1281A8-476C-5546-75E0-DBC95B03D3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52F8858-DEF2-7935-98E9-75677E3BAB8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600735E-4A1E-C786-E9D1-209A0E6C91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ALL these cases, the CITY can be liable for branches obscuring a stop sign</a:t>
            </a:r>
          </a:p>
          <a:p>
            <a:r>
              <a:rPr lang="en-US" dirty="0"/>
              <a:t>EVEN IF tree is privately owned</a:t>
            </a:r>
          </a:p>
          <a:p>
            <a:r>
              <a:rPr lang="en-US" dirty="0"/>
              <a:t>EVEN IF the tree is entirely off the ROW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01310B-B2E9-A345-907D-05932FFA6F3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155452-F542-491B-BA5C-F349F2386F54}" type="slidenum">
              <a:rPr lang="en-US" smtClean="0"/>
              <a:t>116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8858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KS Supreme Court</a:t>
            </a:r>
          </a:p>
          <a:p>
            <a:r>
              <a:rPr lang="en-US" dirty="0"/>
              <a:t>October 18, 1932, Wichita, KS</a:t>
            </a:r>
          </a:p>
          <a:p>
            <a:r>
              <a:rPr lang="en-US" dirty="0"/>
              <a:t>Mr. Turner was walking during a windstorm, struck by a dead branch thrown 44 feet</a:t>
            </a:r>
          </a:p>
          <a:p>
            <a:r>
              <a:rPr lang="en-US" dirty="0"/>
              <a:t>Branch was from a topped part of the tree and was dead</a:t>
            </a:r>
          </a:p>
          <a:p>
            <a:r>
              <a:rPr lang="en-US" dirty="0"/>
              <a:t>Shortly before the incident, George Johnson called to him, “You had better step lively and get in our of this wind. This is a bad storm.”</a:t>
            </a:r>
          </a:p>
          <a:p>
            <a:r>
              <a:rPr lang="en-US" dirty="0"/>
              <a:t>“Oh, I have been out in worse storms that this,”</a:t>
            </a:r>
          </a:p>
          <a:p>
            <a:r>
              <a:rPr lang="en-US" dirty="0"/>
              <a:t>“You might get hurt by signs or broken tree limbs hitting you. Some of those limbs are liable to blow off of those trees there. I am going to get in before I get something on my bean.”</a:t>
            </a:r>
          </a:p>
          <a:p>
            <a:r>
              <a:rPr lang="en-US" dirty="0"/>
              <a:t>Mr. Turner had two hands on his hat in the wind.</a:t>
            </a:r>
          </a:p>
          <a:p>
            <a:endParaRPr lang="en-US" dirty="0"/>
          </a:p>
          <a:p>
            <a:r>
              <a:rPr lang="en-US" dirty="0"/>
              <a:t>Dead branch on topped street tree maple falls in strong wind and kills pedestrian</a:t>
            </a:r>
          </a:p>
          <a:p>
            <a:r>
              <a:rPr lang="en-US" dirty="0"/>
              <a:t>- Not normal wind (2 hands on hat and 44ft branch throw)</a:t>
            </a:r>
          </a:p>
          <a:p>
            <a:r>
              <a:rPr lang="en-US" dirty="0"/>
              <a:t>- Just because branch is dead (but not soft) doesn’t mean “extremely bad” defect</a:t>
            </a:r>
          </a:p>
          <a:p>
            <a:r>
              <a:rPr lang="en-US" dirty="0"/>
              <a:t>- 3 weeks isn’t too long to be an “utter disregard”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155452-F542-491B-BA5C-F349F2386F5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835470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8AA346-D806-8983-0F2A-F16BD37EF4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80E9EB8-E27C-F600-441D-04E05AE91CB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080A87D-831B-81E1-C013-9D6CBAA4482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New York Supreme Court (lower court)</a:t>
            </a:r>
          </a:p>
          <a:p>
            <a:r>
              <a:rPr lang="en-US" dirty="0"/>
              <a:t>1890 in Town of </a:t>
            </a:r>
            <a:r>
              <a:rPr lang="en-US" dirty="0" err="1"/>
              <a:t>Walkill</a:t>
            </a:r>
            <a:r>
              <a:rPr lang="en-US" dirty="0"/>
              <a:t>, New York</a:t>
            </a:r>
          </a:p>
          <a:p>
            <a:r>
              <a:rPr lang="en-US" dirty="0" err="1"/>
              <a:t>Embler</a:t>
            </a:r>
            <a:r>
              <a:rPr lang="en-US" dirty="0"/>
              <a:t> led a horse drawn carriage through town, sitting on top of a stack of hay</a:t>
            </a:r>
          </a:p>
          <a:p>
            <a:endParaRPr lang="en-US" dirty="0"/>
          </a:p>
          <a:p>
            <a:r>
              <a:rPr lang="en-US" dirty="0" err="1"/>
              <a:t>Embler</a:t>
            </a:r>
            <a:r>
              <a:rPr lang="en-US" dirty="0"/>
              <a:t> struck a low branch overhanging the road, getting clotheslined</a:t>
            </a:r>
          </a:p>
          <a:p>
            <a:r>
              <a:rPr lang="en-US" dirty="0"/>
              <a:t>Low branch had existed for 10 years</a:t>
            </a:r>
          </a:p>
          <a:p>
            <a:r>
              <a:rPr lang="en-US" dirty="0"/>
              <a:t>City liable. This was “inexcusable negligence”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CEEE7F-B4CC-E0D9-26C5-C78A076D407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155452-F542-491B-BA5C-F349F2386F54}" type="slidenum">
              <a:rPr lang="en-US" smtClean="0"/>
              <a:t>117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964626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D6832B-D8C2-A435-57FD-CC54926727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BACAD6F-7F81-0F0A-EDD9-0A7EEF5878F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2AB4C9B-4B84-B13B-81FE-17BCF0B7D72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New York Supreme Court (lower court)</a:t>
            </a:r>
          </a:p>
          <a:p>
            <a:r>
              <a:rPr lang="en-US" dirty="0"/>
              <a:t>1890 in Town of </a:t>
            </a:r>
            <a:r>
              <a:rPr lang="en-US" dirty="0" err="1"/>
              <a:t>Walkill</a:t>
            </a:r>
            <a:r>
              <a:rPr lang="en-US" dirty="0"/>
              <a:t>, New York</a:t>
            </a:r>
          </a:p>
          <a:p>
            <a:r>
              <a:rPr lang="en-US" dirty="0" err="1"/>
              <a:t>Embler</a:t>
            </a:r>
            <a:r>
              <a:rPr lang="en-US" dirty="0"/>
              <a:t> led a horse drawn carriage through town, sitting on top of a stack of hay</a:t>
            </a:r>
          </a:p>
          <a:p>
            <a:endParaRPr lang="en-US" dirty="0"/>
          </a:p>
          <a:p>
            <a:r>
              <a:rPr lang="en-US" dirty="0" err="1"/>
              <a:t>Embler</a:t>
            </a:r>
            <a:r>
              <a:rPr lang="en-US" dirty="0"/>
              <a:t> struck a low branch overhanging the road, getting clotheslined</a:t>
            </a:r>
          </a:p>
          <a:p>
            <a:r>
              <a:rPr lang="en-US" dirty="0"/>
              <a:t>Low branch had existed for 10 years</a:t>
            </a:r>
          </a:p>
          <a:p>
            <a:r>
              <a:rPr lang="en-US" dirty="0"/>
              <a:t>City liable. This was “inexcusable negligence”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2FE6BE-DE82-A10E-CA0E-4BE851944A1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155452-F542-491B-BA5C-F349F2386F54}" type="slidenum">
              <a:rPr lang="en-US" smtClean="0"/>
              <a:t>118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566420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688B2B-0929-7A13-CE8C-CAA42B277C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1D5FEE9-83CC-DD9B-84E6-DB791ECD9CA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049B5ED-7CE7-92B6-5699-31BCF75E9FD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intersection of Pine St and Sidney Hayes Road in Orlando FL today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FC1A2B-CA21-1DA2-D9CB-3B1C92DA390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155452-F542-491B-BA5C-F349F2386F54}" type="slidenum">
              <a:rPr lang="en-US" smtClean="0"/>
              <a:t>119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009747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Back in 2003, there were dense trees at the southeast corner of the intersection of Pine St and Sidney Hayes Road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155452-F542-491B-BA5C-F349F2386F54}" type="slidenum">
              <a:rPr lang="en-US" smtClean="0"/>
              <a:t>120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69147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637A57-5550-6DC8-F1C2-383241ED92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305CB06-B98A-4B4E-0DD4-7B3A886D4CA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BEFADE6-A7CD-60BE-A098-3E5FA59AD53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Twanda</a:t>
            </a:r>
            <a:r>
              <a:rPr lang="en-US" dirty="0"/>
              <a:t> Green was driving west along Pine St in a procession of rental car relocation</a:t>
            </a:r>
          </a:p>
          <a:p>
            <a:r>
              <a:rPr lang="en-US" dirty="0"/>
              <a:t>As she was turning left onto Sidney Hayes Rd, she was struck by a dump truck obscured by foliage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05A306-36E2-9BC3-CF49-92D4606B76C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155452-F542-491B-BA5C-F349F2386F54}" type="slidenum">
              <a:rPr lang="en-US" smtClean="0"/>
              <a:t>121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8383639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D4182A-427E-60D6-5C04-75897545CC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181D7B1-DF93-F75C-D0B9-A2ADEC9CF00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562E92A-A4ED-0CAF-32D3-CC06C9CC8A5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Twanda</a:t>
            </a:r>
            <a:r>
              <a:rPr lang="en-US" dirty="0"/>
              <a:t> Green was driving west along Pine St in a procession of rental car relocation</a:t>
            </a:r>
          </a:p>
          <a:p>
            <a:r>
              <a:rPr lang="en-US" dirty="0"/>
              <a:t>As she was turning left onto Sidney Hayes Rd, she was struck by a dump truck obscured by foliage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9FD377-15A8-6E01-C7CF-A4F2B565328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155452-F542-491B-BA5C-F349F2386F54}" type="slidenum">
              <a:rPr lang="en-US" smtClean="0"/>
              <a:t>122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668745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B5E3BE-5358-66CF-BE25-D57D35A47E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0B7DE35-1233-A5F8-631F-C9ABA08098D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C26B440-987C-0F2C-0473-77E337BD003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C38984-3B97-9E9F-8984-AA4FEB88DD0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155452-F542-491B-BA5C-F349F2386F54}" type="slidenum">
              <a:rPr lang="en-US" smtClean="0"/>
              <a:t>123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182716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13D9C0-2AD7-4C25-BCED-80210FE583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CE5AE43-7555-8EBA-4CD9-B944AA1511D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BC6977A-F074-B8F1-55C7-D78F0AE085B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F2075E-1302-CC47-D150-4F9CABC05A0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155452-F542-491B-BA5C-F349F2386F54}" type="slidenum">
              <a:rPr lang="en-US" smtClean="0"/>
              <a:t>124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798034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A866AF-6D6C-69B1-460B-A97656A53F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C2FECEC-205D-A2AD-5C40-6B8AD81F728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78CE88C-D948-E90F-9BC2-44C13317929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Unclear from evidence whether the foliage extended into the ROW.</a:t>
            </a:r>
          </a:p>
          <a:p>
            <a:r>
              <a:rPr lang="en-US" dirty="0"/>
              <a:t>If all the foliage is WHOLLY within private property, then no private landowner liability.</a:t>
            </a:r>
          </a:p>
          <a:p>
            <a:r>
              <a:rPr lang="en-US" dirty="0"/>
              <a:t>Not foreseeable that leaving foliage wholly within a forested lot would endanger the public.</a:t>
            </a:r>
          </a:p>
          <a:p>
            <a:r>
              <a:rPr lang="en-US" dirty="0"/>
              <a:t>Private landowner CAN be liable if foliage EXTENDS INTO ROW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40AFCF-40FA-72BD-5AAE-2B5A8B4616B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155452-F542-491B-BA5C-F349F2386F54}" type="slidenum">
              <a:rPr lang="en-US" smtClean="0"/>
              <a:t>125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097673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3 cases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155452-F542-491B-BA5C-F349F2386F54}" type="slidenum">
              <a:rPr lang="en-US" smtClean="0"/>
              <a:t>126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97194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630ECE-5BF7-E0DC-6714-F649EA2711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E02AD5F-1DAB-D812-1B55-784041904F0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99E36F7-5910-4F7B-5EA8-17421D46FCD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EEDB3E-63CA-21DC-96BA-B8E2A1212B4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155452-F542-491B-BA5C-F349F2386F5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460521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 Court of Appeals</a:t>
            </a:r>
          </a:p>
          <a:p>
            <a:r>
              <a:rPr lang="en-US" dirty="0"/>
              <a:t>1904, City of St. Joseph graded a street and cut down trees along the street on Mr. Colston’s property</a:t>
            </a:r>
          </a:p>
          <a:p>
            <a:r>
              <a:rPr lang="en-US" dirty="0"/>
              <a:t>Plaintiff has no recourse.</a:t>
            </a:r>
          </a:p>
          <a:p>
            <a:r>
              <a:rPr lang="en-US" dirty="0"/>
              <a:t>Liability ONLY IF “unnecessary” or “unreasonable”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155452-F542-491B-BA5C-F349F2386F54}" type="slidenum">
              <a:rPr lang="en-US" smtClean="0"/>
              <a:t>127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856635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 Court of Appeals</a:t>
            </a:r>
          </a:p>
          <a:p>
            <a:r>
              <a:rPr lang="en-US" dirty="0"/>
              <a:t>1904, City of St. Joseph graded a street and cut down trees along the street on Mr. Colston’s property</a:t>
            </a:r>
          </a:p>
          <a:p>
            <a:r>
              <a:rPr lang="en-US" dirty="0"/>
              <a:t>Plaintiff has no recourse.</a:t>
            </a:r>
          </a:p>
          <a:p>
            <a:r>
              <a:rPr lang="en-US" dirty="0"/>
              <a:t>Liability ONLY IF “unnecessary” or “unreasonable”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155452-F542-491B-BA5C-F349F2386F54}" type="slidenum">
              <a:rPr lang="en-US" smtClean="0"/>
              <a:t>128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602126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KS Supreme Court</a:t>
            </a:r>
          </a:p>
          <a:p>
            <a:r>
              <a:rPr lang="en-US" dirty="0"/>
              <a:t>City of Paola, KS</a:t>
            </a:r>
          </a:p>
          <a:p>
            <a:r>
              <a:rPr lang="en-US" dirty="0"/>
              <a:t>Unnecessary cutting of street trees</a:t>
            </a:r>
          </a:p>
          <a:p>
            <a:r>
              <a:rPr lang="en-US" dirty="0"/>
              <a:t>City enjoined from cutting plaintiff’s trees</a:t>
            </a:r>
          </a:p>
          <a:p>
            <a:r>
              <a:rPr lang="en-US" dirty="0"/>
              <a:t>“we’re building a sidewalk 5 feet beyond road” (but tree wasn’t within the area surveyed)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155452-F542-491B-BA5C-F349F2386F54}" type="slidenum">
              <a:rPr lang="en-US" smtClean="0"/>
              <a:t>129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798729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KS Supreme Court</a:t>
            </a:r>
          </a:p>
          <a:p>
            <a:r>
              <a:rPr lang="en-US" dirty="0"/>
              <a:t>City of Paola, KS</a:t>
            </a:r>
          </a:p>
          <a:p>
            <a:r>
              <a:rPr lang="en-US" dirty="0"/>
              <a:t>Unnecessary cutting of street trees</a:t>
            </a:r>
          </a:p>
          <a:p>
            <a:r>
              <a:rPr lang="en-US" dirty="0"/>
              <a:t>City enjoined from cutting plaintiff’s trees</a:t>
            </a:r>
          </a:p>
          <a:p>
            <a:r>
              <a:rPr lang="en-US" dirty="0"/>
              <a:t>“we’re building a sidewalk 5 feet beyond road” (but tree wasn’t within the area surveyed)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155452-F542-491B-BA5C-F349F2386F54}" type="slidenum">
              <a:rPr lang="en-US" smtClean="0"/>
              <a:t>130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077072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KS Supreme Court</a:t>
            </a:r>
          </a:p>
          <a:p>
            <a:r>
              <a:rPr lang="en-US" dirty="0"/>
              <a:t>City of Paola, KS</a:t>
            </a:r>
          </a:p>
          <a:p>
            <a:r>
              <a:rPr lang="en-US" dirty="0"/>
              <a:t>Unnecessary cutting of street trees</a:t>
            </a:r>
          </a:p>
          <a:p>
            <a:r>
              <a:rPr lang="en-US" dirty="0"/>
              <a:t>City enjoined from cutting plaintiff’s trees</a:t>
            </a:r>
          </a:p>
          <a:p>
            <a:r>
              <a:rPr lang="en-US" dirty="0"/>
              <a:t>“we’re building a sidewalk 5 feet beyond road” (but tree wasn’t within the area surveyed)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155452-F542-491B-BA5C-F349F2386F54}" type="slidenum">
              <a:rPr lang="en-US" smtClean="0"/>
              <a:t>131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931880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C7771C-FD4D-7179-CEFE-25FFBD6212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A069C15-29EC-A01F-0F98-6B49E981DD3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0262DB6-7073-C65F-EC21-1E160F3EF5B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Washington Supreme Court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1914 in Yakima County – Carstens owned a pear orchard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Ag inspector De Sellem found fireblight in the orchard, demanded destruction of Carsten’s trees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Over Carsten’s objections, De Sellem’s crew destroyed all of Carstens’ infected pear trees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1EB4F4-A030-955D-F9C7-B30D0429688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155452-F542-491B-BA5C-F349F2386F54}" type="slidenum">
              <a:rPr lang="en-US" smtClean="0"/>
              <a:t>132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140322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TOTAL: </a:t>
            </a:r>
          </a:p>
          <a:p>
            <a:r>
              <a:rPr lang="en-US" sz="1200" dirty="0"/>
              <a:t>Tree Failure: 9</a:t>
            </a:r>
          </a:p>
          <a:p>
            <a:r>
              <a:rPr lang="en-US" sz="1200" dirty="0"/>
              <a:t>Sidewalk Trip and Fall: 4</a:t>
            </a:r>
          </a:p>
          <a:p>
            <a:r>
              <a:rPr lang="en-US" sz="1200" dirty="0"/>
              <a:t>Street Obstructions: 3</a:t>
            </a:r>
          </a:p>
          <a:p>
            <a:r>
              <a:rPr lang="en-US" sz="1200" dirty="0"/>
              <a:t>Property Rights: 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155452-F542-491B-BA5C-F349F2386F54}" type="slidenum">
              <a:rPr lang="en-US" smtClean="0"/>
              <a:t>136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2487029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1C27A5-FD45-6A13-B5F1-DC2ABFAE27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E4B940E-AB68-ED1D-EBE3-7B028D75234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E704822-0924-03DA-1E80-930CB35455A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B88D1A-2660-9726-54B5-7D18B2EC339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155452-F542-491B-BA5C-F349F2386F54}" type="slidenum">
              <a:rPr lang="en-US" smtClean="0"/>
              <a:t>137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55019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EB379-6C0D-4AFD-8F55-C8AFE57CCC9D}" type="datetimeFigureOut">
              <a:rPr lang="en-US" smtClean="0"/>
              <a:t>1/4/2025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0A4D6C30-F765-48A1-8ACB-68E2233B1C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87180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EB379-6C0D-4AFD-8F55-C8AFE57CCC9D}" type="datetimeFigureOut">
              <a:rPr lang="en-US" smtClean="0"/>
              <a:t>1/4/2025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0A4D6C30-F765-48A1-8ACB-68E2233B1C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67825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EB379-6C0D-4AFD-8F55-C8AFE57CCC9D}" type="datetimeFigureOut">
              <a:rPr lang="en-US" smtClean="0"/>
              <a:t>1/4/2025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0A4D6C30-F765-48A1-8ACB-68E2233B1CBF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8812432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EB379-6C0D-4AFD-8F55-C8AFE57CCC9D}" type="datetimeFigureOut">
              <a:rPr lang="en-US" smtClean="0"/>
              <a:t>1/4/2025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0A4D6C30-F765-48A1-8ACB-68E2233B1C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47779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EB379-6C0D-4AFD-8F55-C8AFE57CCC9D}" type="datetimeFigureOut">
              <a:rPr lang="en-US" smtClean="0"/>
              <a:t>1/4/2025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0A4D6C30-F765-48A1-8ACB-68E2233B1CBF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159963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EB379-6C0D-4AFD-8F55-C8AFE57CCC9D}" type="datetimeFigureOut">
              <a:rPr lang="en-US" smtClean="0"/>
              <a:t>1/4/2025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0A4D6C30-F765-48A1-8ACB-68E2233B1C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18658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EB379-6C0D-4AFD-8F55-C8AFE57CCC9D}" type="datetimeFigureOut">
              <a:rPr lang="en-US" smtClean="0"/>
              <a:t>1/4/2025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D6C30-F765-48A1-8ACB-68E2233B1C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47964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EB379-6C0D-4AFD-8F55-C8AFE57CCC9D}" type="datetimeFigureOut">
              <a:rPr lang="en-US" smtClean="0"/>
              <a:t>1/4/2025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D6C30-F765-48A1-8ACB-68E2233B1C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5553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17299"/>
            <a:ext cx="312916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4" y="3193561"/>
            <a:ext cx="3129168" cy="283349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2"/>
            <a:ext cx="314538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93561"/>
            <a:ext cx="3145380" cy="283349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6700" y="2617299"/>
            <a:ext cx="3161029" cy="576261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6700" y="3193561"/>
            <a:ext cx="3164719" cy="28334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1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1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0488F-4A93-4BDB-BF17-69A0F1902B9E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D7B1B5-4130-4045-9E4B-F85143E2F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5298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EB379-6C0D-4AFD-8F55-C8AFE57CCC9D}" type="datetimeFigureOut">
              <a:rPr lang="en-US" smtClean="0"/>
              <a:t>1/4/2025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D6C30-F765-48A1-8ACB-68E2233B1C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64340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EB379-6C0D-4AFD-8F55-C8AFE57CCC9D}" type="datetimeFigureOut">
              <a:rPr lang="en-US" smtClean="0"/>
              <a:t>1/4/2025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0A4D6C30-F765-48A1-8ACB-68E2233B1C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81010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EB379-6C0D-4AFD-8F55-C8AFE57CCC9D}" type="datetimeFigureOut">
              <a:rPr lang="en-US" smtClean="0"/>
              <a:t>1/4/2025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0A4D6C30-F765-48A1-8ACB-68E2233B1C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25454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EB379-6C0D-4AFD-8F55-C8AFE57CCC9D}" type="datetimeFigureOut">
              <a:rPr lang="en-US" smtClean="0"/>
              <a:t>1/4/2025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0A4D6C30-F765-48A1-8ACB-68E2233B1C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6052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EB379-6C0D-4AFD-8F55-C8AFE57CCC9D}" type="datetimeFigureOut">
              <a:rPr lang="en-US" smtClean="0"/>
              <a:t>1/4/2025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D6C30-F765-48A1-8ACB-68E2233B1C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46228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EB379-6C0D-4AFD-8F55-C8AFE57CCC9D}" type="datetimeFigureOut">
              <a:rPr lang="en-US" smtClean="0"/>
              <a:t>1/4/2025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D6C30-F765-48A1-8ACB-68E2233B1C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88556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EB379-6C0D-4AFD-8F55-C8AFE57CCC9D}" type="datetimeFigureOut">
              <a:rPr lang="en-US" smtClean="0"/>
              <a:t>1/4/2025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D6C30-F765-48A1-8ACB-68E2233B1C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86577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EB379-6C0D-4AFD-8F55-C8AFE57CCC9D}" type="datetimeFigureOut">
              <a:rPr lang="en-US" smtClean="0"/>
              <a:t>1/4/2025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0A4D6C30-F765-48A1-8ACB-68E2233B1C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30755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DEB379-6C0D-4AFD-8F55-C8AFE57CCC9D}" type="datetimeFigureOut">
              <a:rPr lang="en-US" smtClean="0"/>
              <a:t>1/4/2025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0A4D6C30-F765-48A1-8ACB-68E2233B1C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58556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8" r:id="rId1"/>
    <p:sldLayoutId id="2147484029" r:id="rId2"/>
    <p:sldLayoutId id="2147484030" r:id="rId3"/>
    <p:sldLayoutId id="2147484031" r:id="rId4"/>
    <p:sldLayoutId id="2147484032" r:id="rId5"/>
    <p:sldLayoutId id="2147484033" r:id="rId6"/>
    <p:sldLayoutId id="2147484034" r:id="rId7"/>
    <p:sldLayoutId id="2147484035" r:id="rId8"/>
    <p:sldLayoutId id="2147484036" r:id="rId9"/>
    <p:sldLayoutId id="2147484037" r:id="rId10"/>
    <p:sldLayoutId id="2147484038" r:id="rId11"/>
    <p:sldLayoutId id="2147484039" r:id="rId12"/>
    <p:sldLayoutId id="2147484040" r:id="rId13"/>
    <p:sldLayoutId id="2147484041" r:id="rId14"/>
    <p:sldLayoutId id="2147484042" r:id="rId15"/>
    <p:sldLayoutId id="2147484043" r:id="rId16"/>
    <p:sldLayoutId id="2147484044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4.png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3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3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3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g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openclipart.org/detail/127579/courthouse-symbol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Relationship Id="rId5" Type="http://schemas.openxmlformats.org/officeDocument/2006/relationships/hyperlink" Target="https://openclipart.org/detail/127579/courthouse-symbol" TargetMode="External"/><Relationship Id="rId4" Type="http://schemas.openxmlformats.org/officeDocument/2006/relationships/image" Target="../media/image2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openclipart.org/detail/127579/courthouse-symbol" TargetMode="External"/><Relationship Id="rId5" Type="http://schemas.openxmlformats.org/officeDocument/2006/relationships/image" Target="../media/image21.png"/><Relationship Id="rId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3.png"/><Relationship Id="rId5" Type="http://schemas.openxmlformats.org/officeDocument/2006/relationships/hyperlink" Target="https://openclipart.org/detail/127579/courthouse-symbol" TargetMode="External"/><Relationship Id="rId4" Type="http://schemas.openxmlformats.org/officeDocument/2006/relationships/image" Target="../media/image2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3.png"/><Relationship Id="rId4" Type="http://schemas.openxmlformats.org/officeDocument/2006/relationships/image" Target="../media/image2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openclipart.org/detail/127579/courthouse-symbol" TargetMode="External"/><Relationship Id="rId5" Type="http://schemas.openxmlformats.org/officeDocument/2006/relationships/image" Target="../media/image21.png"/><Relationship Id="rId4" Type="http://schemas.openxmlformats.org/officeDocument/2006/relationships/image" Target="../media/image2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openclipart.org/detail/127579/courthouse-symbol" TargetMode="External"/><Relationship Id="rId5" Type="http://schemas.openxmlformats.org/officeDocument/2006/relationships/image" Target="../media/image21.png"/><Relationship Id="rId4" Type="http://schemas.openxmlformats.org/officeDocument/2006/relationships/image" Target="../media/image2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openclipart.org/detail/127579/courthouse-symbol" TargetMode="External"/><Relationship Id="rId5" Type="http://schemas.openxmlformats.org/officeDocument/2006/relationships/image" Target="../media/image21.png"/><Relationship Id="rId4" Type="http://schemas.openxmlformats.org/officeDocument/2006/relationships/image" Target="../media/image19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openclipart.org/detail/127579/courthouse-symbol" TargetMode="External"/><Relationship Id="rId5" Type="http://schemas.openxmlformats.org/officeDocument/2006/relationships/image" Target="../media/image21.png"/><Relationship Id="rId4" Type="http://schemas.openxmlformats.org/officeDocument/2006/relationships/image" Target="../media/image25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openclipart.org/detail/127579/courthouse-symbol" TargetMode="External"/><Relationship Id="rId5" Type="http://schemas.openxmlformats.org/officeDocument/2006/relationships/image" Target="../media/image21.png"/><Relationship Id="rId4" Type="http://schemas.openxmlformats.org/officeDocument/2006/relationships/image" Target="../media/image25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png"/><Relationship Id="rId5" Type="http://schemas.openxmlformats.org/officeDocument/2006/relationships/image" Target="../media/image29.png"/><Relationship Id="rId4" Type="http://schemas.openxmlformats.org/officeDocument/2006/relationships/image" Target="../media/image20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4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4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4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4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4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png"/><Relationship Id="rId5" Type="http://schemas.openxmlformats.org/officeDocument/2006/relationships/hyperlink" Target="https://openclipart.org/detail/127579/courthouse-symbol" TargetMode="External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hyperlink" Target="https://openclipart.org/detail/127579/courthouse-symbol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0.png"/><Relationship Id="rId4" Type="http://schemas.openxmlformats.org/officeDocument/2006/relationships/image" Target="../media/image23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Relationship Id="rId5" Type="http://schemas.openxmlformats.org/officeDocument/2006/relationships/hyperlink" Target="https://openclipart.org/detail/127579/courthouse-symbol" TargetMode="External"/><Relationship Id="rId4" Type="http://schemas.openxmlformats.org/officeDocument/2006/relationships/image" Target="../media/image21.pn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4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4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4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4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4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png"/><Relationship Id="rId5" Type="http://schemas.openxmlformats.org/officeDocument/2006/relationships/hyperlink" Target="https://openclipart.org/detail/127579/courthouse-symbol" TargetMode="External"/><Relationship Id="rId4" Type="http://schemas.openxmlformats.org/officeDocument/2006/relationships/image" Target="../media/image21.png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hyperlink" Target="https://openclipart.org/detail/127579/courthouse-symbol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0.png"/><Relationship Id="rId4" Type="http://schemas.openxmlformats.org/officeDocument/2006/relationships/image" Target="../media/image23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Relationship Id="rId5" Type="http://schemas.openxmlformats.org/officeDocument/2006/relationships/hyperlink" Target="https://openclipart.org/detail/127579/courthouse-symbol" TargetMode="External"/><Relationship Id="rId4" Type="http://schemas.openxmlformats.org/officeDocument/2006/relationships/image" Target="../media/image21.png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9D948E-5095-19A6-109D-C57C47C2056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Case Illustrations in Urban Forestry Law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BFEEEE6-17D1-98BE-07EF-80F40313C65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James Komen</a:t>
            </a:r>
          </a:p>
          <a:p>
            <a:r>
              <a:rPr lang="en-US" dirty="0"/>
              <a:t>BCMA #WE-9909B</a:t>
            </a:r>
          </a:p>
          <a:p>
            <a:r>
              <a:rPr lang="en-US" dirty="0"/>
              <a:t>RCA #555</a:t>
            </a:r>
          </a:p>
        </p:txBody>
      </p:sp>
    </p:spTree>
    <p:extLst>
      <p:ext uri="{BB962C8B-B14F-4D97-AF65-F5344CB8AC3E}">
        <p14:creationId xmlns:p14="http://schemas.microsoft.com/office/powerpoint/2010/main" val="35055116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EEFC2E-CB6D-68AB-6B9B-4FB6970028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FAABDD-77B9-D737-065A-B3850B2035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879" y="624110"/>
            <a:ext cx="10430540" cy="1280890"/>
          </a:xfrm>
        </p:spPr>
        <p:txBody>
          <a:bodyPr>
            <a:normAutofit/>
          </a:bodyPr>
          <a:lstStyle/>
          <a:p>
            <a:r>
              <a:rPr lang="pl-PL" i="1" dirty="0"/>
              <a:t>Swope v. Wichita</a:t>
            </a:r>
            <a:br>
              <a:rPr lang="en-US" i="1" dirty="0"/>
            </a:br>
            <a:r>
              <a:rPr lang="pl-PL" dirty="0"/>
              <a:t>141 Kan. 388 (KS Sup. Ct.</a:t>
            </a:r>
            <a:r>
              <a:rPr lang="en-US" dirty="0"/>
              <a:t> </a:t>
            </a:r>
            <a:r>
              <a:rPr lang="pl-PL" dirty="0"/>
              <a:t>1935)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9EECF3A-F006-00C6-1E29-01C9A02B8D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65177" y="1447254"/>
            <a:ext cx="8077794" cy="5919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74813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2E1BF8-E363-A719-E75C-A80CD1F627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6697456" cy="2840039"/>
          </a:xfrm>
        </p:spPr>
        <p:txBody>
          <a:bodyPr>
            <a:normAutofit/>
          </a:bodyPr>
          <a:lstStyle/>
          <a:p>
            <a:r>
              <a:rPr lang="en-US" sz="2400" dirty="0"/>
              <a:t>Level 1 Inspection</a:t>
            </a:r>
          </a:p>
          <a:p>
            <a:pPr lvl="1">
              <a:buSzPct val="120000"/>
              <a:buFont typeface="Wingdings 3" panose="05040102010807070707" pitchFamily="18" charset="2"/>
              <a:buChar char=""/>
            </a:pPr>
            <a:r>
              <a:rPr lang="en-US" sz="2200" dirty="0"/>
              <a:t>  IF EXTERNAL INDICATOR:</a:t>
            </a:r>
          </a:p>
          <a:p>
            <a:pPr marL="457200" lvl="1" indent="0">
              <a:buNone/>
            </a:pPr>
            <a:r>
              <a:rPr lang="en-US" sz="2200" dirty="0"/>
              <a:t>      Level 2 Inspection</a:t>
            </a:r>
          </a:p>
          <a:p>
            <a:pPr lvl="2">
              <a:buSzPct val="120000"/>
              <a:buFont typeface="Wingdings 3" panose="05040102010807070707" pitchFamily="18" charset="2"/>
              <a:buChar char=""/>
            </a:pPr>
            <a:r>
              <a:rPr lang="en-US" sz="2000" dirty="0"/>
              <a:t>  IF INDICATOR OF EXTENSIVE DECAY:</a:t>
            </a:r>
          </a:p>
          <a:p>
            <a:pPr marL="914400" lvl="2" indent="0">
              <a:buNone/>
            </a:pPr>
            <a:r>
              <a:rPr lang="en-US" sz="2000" dirty="0"/>
              <a:t>     Mitigation Action</a:t>
            </a:r>
          </a:p>
          <a:p>
            <a:endParaRPr lang="en-US" sz="2400" dirty="0"/>
          </a:p>
          <a:p>
            <a:endParaRPr lang="en-US" sz="2400" dirty="0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794D0C4F-6555-4EF6-BD46-0A7361570C9B}"/>
              </a:ext>
            </a:extLst>
          </p:cNvPr>
          <p:cNvCxnSpPr>
            <a:cxnSpLocks/>
          </p:cNvCxnSpPr>
          <p:nvPr/>
        </p:nvCxnSpPr>
        <p:spPr>
          <a:xfrm flipH="1">
            <a:off x="4895850" y="5261610"/>
            <a:ext cx="1200150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CC7DF03E-E4A8-58FC-61EF-67517B455A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879" y="624110"/>
            <a:ext cx="10430540" cy="1280890"/>
          </a:xfrm>
        </p:spPr>
        <p:txBody>
          <a:bodyPr>
            <a:normAutofit/>
          </a:bodyPr>
          <a:lstStyle/>
          <a:p>
            <a:r>
              <a:rPr lang="en-US" i="1" dirty="0"/>
              <a:t>Holts v. City of Omaha</a:t>
            </a:r>
            <a:br>
              <a:rPr lang="en-US" i="1" dirty="0"/>
            </a:br>
            <a:r>
              <a:rPr lang="en-US" dirty="0"/>
              <a:t>2002 Neb. App. LEXIS 203 (NE Ct. App. 2002)</a:t>
            </a:r>
          </a:p>
        </p:txBody>
      </p:sp>
    </p:spTree>
    <p:extLst>
      <p:ext uri="{BB962C8B-B14F-4D97-AF65-F5344CB8AC3E}">
        <p14:creationId xmlns:p14="http://schemas.microsoft.com/office/powerpoint/2010/main" val="1764528282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9136BC-0F81-4FE4-FC03-D944296B32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“The Omaha Cases”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74D67A-0A09-E91B-3C99-94444BE2B60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800" b="1" dirty="0"/>
              <a:t>McGinn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2AD917-2C0B-589D-BE70-E7DFCE3D92E8}"/>
              </a:ext>
            </a:extLst>
          </p:cNvPr>
          <p:cNvSpPr>
            <a:spLocks noGrp="1"/>
          </p:cNvSpPr>
          <p:nvPr>
            <p:ph type="body" sz="half" idx="15"/>
          </p:nvPr>
        </p:nvSpPr>
        <p:spPr/>
        <p:txBody>
          <a:bodyPr>
            <a:normAutofit/>
          </a:bodyPr>
          <a:lstStyle/>
          <a:p>
            <a:r>
              <a:rPr lang="en-US" sz="2000" b="1" dirty="0"/>
              <a:t>NE Supreme Court </a:t>
            </a:r>
          </a:p>
          <a:p>
            <a:r>
              <a:rPr lang="en-US" sz="2000" dirty="0"/>
              <a:t>(1984)</a:t>
            </a:r>
          </a:p>
          <a:p>
            <a:endParaRPr lang="en-US" sz="16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8676C2E-E424-5263-8EAF-A84963A71B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sz="2800" b="1" dirty="0"/>
              <a:t>Mott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0AF50B3-F45E-5C37-8B89-1D6B1C0BB05F}"/>
              </a:ext>
            </a:extLst>
          </p:cNvPr>
          <p:cNvSpPr>
            <a:spLocks noGrp="1"/>
          </p:cNvSpPr>
          <p:nvPr>
            <p:ph type="body" sz="half" idx="16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NE Court of Appeals</a:t>
            </a:r>
          </a:p>
          <a:p>
            <a:r>
              <a:rPr lang="en-US" sz="2000" dirty="0"/>
              <a:t>(1993)</a:t>
            </a:r>
          </a:p>
          <a:p>
            <a:endParaRPr lang="en-US" sz="2000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8148C80-F31E-D98E-6166-73DDF00E1B1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sz="2800" b="1" dirty="0"/>
              <a:t>Holts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D020B48-3213-E9A8-6316-ADFA5582212F}"/>
              </a:ext>
            </a:extLst>
          </p:cNvPr>
          <p:cNvSpPr>
            <a:spLocks noGrp="1"/>
          </p:cNvSpPr>
          <p:nvPr>
            <p:ph type="body" sz="half" idx="17"/>
          </p:nvPr>
        </p:nvSpPr>
        <p:spPr>
          <a:xfrm>
            <a:off x="7886700" y="3193561"/>
            <a:ext cx="3623310" cy="2833493"/>
          </a:xfrm>
        </p:spPr>
        <p:txBody>
          <a:bodyPr>
            <a:normAutofit/>
          </a:bodyPr>
          <a:lstStyle/>
          <a:p>
            <a:r>
              <a:rPr lang="en-US" sz="1800" dirty="0"/>
              <a:t>NE Court of Appeals</a:t>
            </a:r>
          </a:p>
          <a:p>
            <a:r>
              <a:rPr lang="en-US" sz="1800" dirty="0"/>
              <a:t>(2002)</a:t>
            </a:r>
          </a:p>
        </p:txBody>
      </p:sp>
    </p:spTree>
    <p:extLst>
      <p:ext uri="{BB962C8B-B14F-4D97-AF65-F5344CB8AC3E}">
        <p14:creationId xmlns:p14="http://schemas.microsoft.com/office/powerpoint/2010/main" val="3132347315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937AA5-1199-03F8-427E-C43A16CF7D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“The Omaha Cases”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AE10F7-B493-A93C-2F61-4247C12F5CE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800" b="1" dirty="0"/>
              <a:t>McGinn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5FDB38D-5E10-47A7-5296-05ABE7B9D83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sz="2800" b="1" dirty="0"/>
              <a:t>Mott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62CB7A3-02FF-2A48-EBB9-EADD3B8F3BC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sz="2800" b="1" dirty="0"/>
              <a:t>Holts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19A4DDB-3C66-DBFA-B891-3CEB687CDE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3538" y="3363301"/>
            <a:ext cx="2464923" cy="267755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07A0414-9133-992E-CBBA-F022BF1A1D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4953" y="3245520"/>
            <a:ext cx="2464923" cy="282718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3B2D081-EC49-436C-2C27-2076C9A1AB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2241" y="3363301"/>
            <a:ext cx="2494243" cy="270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150194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1A0D8B-C8FE-086A-7595-39D747256D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E5AE53-8A33-6D31-A875-3DC5A1D80E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Sidewalk Trip and Fall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CA681D-2386-0F9E-4C5F-49AA911DDB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394282" y="3530129"/>
            <a:ext cx="9797718" cy="3232178"/>
          </a:xfrm>
        </p:spPr>
        <p:txBody>
          <a:bodyPr>
            <a:normAutofit/>
          </a:bodyPr>
          <a:lstStyle/>
          <a:p>
            <a:r>
              <a:rPr lang="en-US" i="1" dirty="0"/>
              <a:t>Maloney v. City of Grand Forks </a:t>
            </a:r>
            <a:r>
              <a:rPr lang="en-US" dirty="0"/>
              <a:t>15 N.W.2d 769 (ND Sup. Ct. 1944)</a:t>
            </a:r>
          </a:p>
          <a:p>
            <a:r>
              <a:rPr lang="en-US" i="1" dirty="0"/>
              <a:t>Joyce v. City of High Point</a:t>
            </a:r>
            <a:r>
              <a:rPr lang="en-US" dirty="0"/>
              <a:t> 30 </a:t>
            </a:r>
            <a:r>
              <a:rPr lang="en-US" dirty="0" err="1"/>
              <a:t>N.C.App</a:t>
            </a:r>
            <a:r>
              <a:rPr lang="en-US" dirty="0"/>
              <a:t>. 346 (NC Ct. App. 1976)</a:t>
            </a:r>
            <a:endParaRPr lang="sv-SE" i="1" dirty="0"/>
          </a:p>
          <a:p>
            <a:r>
              <a:rPr lang="en-US" i="1" dirty="0"/>
              <a:t>Roman v. City of Plainfield </a:t>
            </a:r>
            <a:r>
              <a:rPr lang="en-US" dirty="0"/>
              <a:t>388 N.J. Super. 527 (NJ Super. Ct. App. 2006)</a:t>
            </a:r>
          </a:p>
          <a:p>
            <a:r>
              <a:rPr lang="en-US" i="1" dirty="0"/>
              <a:t>Moore v. County of Union </a:t>
            </a:r>
            <a:r>
              <a:rPr lang="en-US" dirty="0"/>
              <a:t>2006 N.J. Super. LEXIS 2884 (NJ Super. Ct. App. 2006)</a:t>
            </a:r>
          </a:p>
        </p:txBody>
      </p:sp>
    </p:spTree>
    <p:extLst>
      <p:ext uri="{BB962C8B-B14F-4D97-AF65-F5344CB8AC3E}">
        <p14:creationId xmlns:p14="http://schemas.microsoft.com/office/powerpoint/2010/main" val="1099181324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6DC407-2487-DB27-00FE-CAE89FDC3A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44A60A-F4D7-8710-E901-E4A80D7872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879" y="624110"/>
            <a:ext cx="10430540" cy="1280890"/>
          </a:xfrm>
        </p:spPr>
        <p:txBody>
          <a:bodyPr>
            <a:normAutofit/>
          </a:bodyPr>
          <a:lstStyle/>
          <a:p>
            <a:r>
              <a:rPr lang="en-US" i="1" dirty="0"/>
              <a:t>Maloney v. City of Grand Forks	</a:t>
            </a:r>
            <a:br>
              <a:rPr lang="en-US" i="1" dirty="0"/>
            </a:br>
            <a:r>
              <a:rPr lang="en-US" dirty="0"/>
              <a:t>15 N.W.2d 769 (ND Sup. Ct. 1944)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B4E4F38-17E0-1281-103F-22254DB68D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6538" y="1905000"/>
            <a:ext cx="6164580" cy="4632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78D5DD8-7EFF-64ED-652E-CB8C349C31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2506" y="1905000"/>
            <a:ext cx="3474720" cy="46329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78821037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230E06-E033-9DB0-64BF-9AF194BC64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AD0F59-BEAB-1C4B-C9DE-B1A318A69A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879" y="624110"/>
            <a:ext cx="10430540" cy="1280890"/>
          </a:xfrm>
        </p:spPr>
        <p:txBody>
          <a:bodyPr>
            <a:normAutofit/>
          </a:bodyPr>
          <a:lstStyle/>
          <a:p>
            <a:r>
              <a:rPr lang="en-US" i="1" dirty="0"/>
              <a:t>Joyce v. City of High Point</a:t>
            </a:r>
            <a:br>
              <a:rPr lang="en-US" i="1" dirty="0"/>
            </a:br>
            <a:r>
              <a:rPr lang="nb-NO" dirty="0"/>
              <a:t>30 N.C.App. 346 (NC Ct. App. 1976)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F809C5E-900B-3A23-1E83-B4F054488C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5879" y="2014380"/>
            <a:ext cx="9398295" cy="4219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554044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B0842B-B6AF-A173-7777-9EBE5BE7E4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82B0B4-3C86-CD7C-0BE4-7A36561529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879" y="624110"/>
            <a:ext cx="10430540" cy="1280890"/>
          </a:xfrm>
        </p:spPr>
        <p:txBody>
          <a:bodyPr>
            <a:normAutofit/>
          </a:bodyPr>
          <a:lstStyle/>
          <a:p>
            <a:r>
              <a:rPr lang="en-US" i="1" dirty="0"/>
              <a:t>Roman v. City of Plainfield</a:t>
            </a:r>
            <a:br>
              <a:rPr lang="en-US" i="1" dirty="0"/>
            </a:br>
            <a:r>
              <a:rPr lang="en-US" dirty="0"/>
              <a:t>388 N.J. Super. 527 (NJ Super. Ct. App. 2006)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5A8F10C-D8B3-2EBC-4AAA-967F8E8A57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962283" y="1905000"/>
            <a:ext cx="8267434" cy="485305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08699945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A14984-2B90-16A2-9BDC-BB4E315EFF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B671FB-F935-58D1-C15D-0CE5308FB1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879" y="624110"/>
            <a:ext cx="10430540" cy="1280890"/>
          </a:xfrm>
        </p:spPr>
        <p:txBody>
          <a:bodyPr>
            <a:normAutofit/>
          </a:bodyPr>
          <a:lstStyle/>
          <a:p>
            <a:r>
              <a:rPr lang="en-US" i="1" dirty="0"/>
              <a:t>Roman v. City of Plainfield</a:t>
            </a:r>
            <a:br>
              <a:rPr lang="en-US" i="1" dirty="0"/>
            </a:br>
            <a:r>
              <a:rPr lang="en-US" dirty="0"/>
              <a:t>388 N.J. Super. 527 (NJ Super. Ct. App. 2006)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0BC194F-16D7-C198-9E92-7AC6A5683E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962283" y="1905000"/>
            <a:ext cx="8267434" cy="4853056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88AA9E2-2310-1363-982C-3EDE73DAE4B8}"/>
              </a:ext>
            </a:extLst>
          </p:cNvPr>
          <p:cNvSpPr txBox="1"/>
          <p:nvPr/>
        </p:nvSpPr>
        <p:spPr>
          <a:xfrm>
            <a:off x="4890977" y="4781483"/>
            <a:ext cx="5316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2017392503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E05153-59CB-2F40-38D5-97D3277D43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A98915-8FDF-F376-4D84-7D1C2BD8A0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2596" y="624110"/>
            <a:ext cx="10430540" cy="1280890"/>
          </a:xfrm>
        </p:spPr>
        <p:txBody>
          <a:bodyPr>
            <a:normAutofit fontScale="90000"/>
          </a:bodyPr>
          <a:lstStyle/>
          <a:p>
            <a:r>
              <a:rPr lang="en-US" i="1" dirty="0"/>
              <a:t>Moore v. County of Union</a:t>
            </a:r>
            <a:br>
              <a:rPr lang="en-US" i="1" dirty="0"/>
            </a:br>
            <a:r>
              <a:rPr lang="en-US" dirty="0"/>
              <a:t>2006 N.J. Super. LEXIS 2884 (NJ Super. Ct. App. 2006)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9B4C2EC-D585-6F6D-41CF-036C2E56F3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196223" y="1905000"/>
            <a:ext cx="7799554" cy="485305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27979606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A114AD-1A6C-E1B8-ECCE-93CECAD6C2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812BB8-1C8B-B832-8C9A-32E91F860A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2596" y="624110"/>
            <a:ext cx="10430540" cy="1280890"/>
          </a:xfrm>
        </p:spPr>
        <p:txBody>
          <a:bodyPr>
            <a:normAutofit fontScale="90000"/>
          </a:bodyPr>
          <a:lstStyle/>
          <a:p>
            <a:r>
              <a:rPr lang="en-US" i="1" dirty="0"/>
              <a:t>Moore v. County of Union</a:t>
            </a:r>
            <a:br>
              <a:rPr lang="en-US" i="1" dirty="0"/>
            </a:br>
            <a:r>
              <a:rPr lang="en-US" dirty="0"/>
              <a:t>2006 N.J. Super. LEXIS 2884 (NJ Super. Ct. App. 2006)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90A648E-6BC4-3C6A-FDAC-401BC73723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574049" y="1905000"/>
            <a:ext cx="7043902" cy="485305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123549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D50B82-BCB3-6D69-D7F5-768CC29DB8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879" y="624110"/>
            <a:ext cx="10430540" cy="1280890"/>
          </a:xfrm>
        </p:spPr>
        <p:txBody>
          <a:bodyPr>
            <a:normAutofit/>
          </a:bodyPr>
          <a:lstStyle/>
          <a:p>
            <a:r>
              <a:rPr lang="pl-PL" i="1" dirty="0"/>
              <a:t>Swope v. Wichita</a:t>
            </a:r>
            <a:br>
              <a:rPr lang="en-US" i="1" dirty="0"/>
            </a:br>
            <a:r>
              <a:rPr lang="pl-PL" dirty="0"/>
              <a:t>141 Kan. 388 (KS Sup. Ct.</a:t>
            </a:r>
            <a:r>
              <a:rPr lang="en-US" dirty="0"/>
              <a:t> </a:t>
            </a:r>
            <a:r>
              <a:rPr lang="pl-PL" dirty="0"/>
              <a:t>1935)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A5B8FD3-C80B-E709-A9F4-D789314EE5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5177" y="1447254"/>
            <a:ext cx="8077794" cy="5919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773027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0F3F66-1A9A-9344-86E5-1DAA32E6F6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D283E5-149E-1F77-9153-190DA4DB36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2596" y="624110"/>
            <a:ext cx="10430540" cy="1280890"/>
          </a:xfrm>
        </p:spPr>
        <p:txBody>
          <a:bodyPr>
            <a:normAutofit fontScale="90000"/>
          </a:bodyPr>
          <a:lstStyle/>
          <a:p>
            <a:r>
              <a:rPr lang="en-US" i="1" dirty="0"/>
              <a:t>Moore v. County of Union</a:t>
            </a:r>
            <a:br>
              <a:rPr lang="en-US" i="1" dirty="0"/>
            </a:br>
            <a:r>
              <a:rPr lang="en-US" dirty="0"/>
              <a:t>2006 N.J. Super. LEXIS 2884 (NJ Super. Ct. App. 2006)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9BA5552-EE7A-9A6D-B202-8FD701F46A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574049" y="1905000"/>
            <a:ext cx="7043902" cy="4853056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A0515E2-A5CD-95E2-D038-2779FC3669A0}"/>
              </a:ext>
            </a:extLst>
          </p:cNvPr>
          <p:cNvSpPr txBox="1"/>
          <p:nvPr/>
        </p:nvSpPr>
        <p:spPr>
          <a:xfrm>
            <a:off x="4518837" y="4685790"/>
            <a:ext cx="5316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2168490915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CFC97B-66C3-F501-A489-3BC7B25FCF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7F5B05-8465-2055-10AB-AFA6C92CD1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Street Obstructions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1378E5-D00B-91E1-2774-F2591617A7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3232178"/>
          </a:xfrm>
        </p:spPr>
        <p:txBody>
          <a:bodyPr>
            <a:normAutofit/>
          </a:bodyPr>
          <a:lstStyle/>
          <a:p>
            <a:r>
              <a:rPr lang="en-US" i="1" dirty="0"/>
              <a:t>Brown v. State Highway Com. </a:t>
            </a:r>
            <a:r>
              <a:rPr lang="en-US" dirty="0"/>
              <a:t>202 Kan. 1 (KS Sup. Ct. 1968)</a:t>
            </a:r>
          </a:p>
          <a:p>
            <a:r>
              <a:rPr lang="en-US" i="1" dirty="0" err="1"/>
              <a:t>Embler</a:t>
            </a:r>
            <a:r>
              <a:rPr lang="en-US" i="1" dirty="0"/>
              <a:t> v. Wallkill </a:t>
            </a:r>
            <a:r>
              <a:rPr lang="en-US" dirty="0"/>
              <a:t>10 N.Y.S 797 (NY Sup. Ct. 1890)</a:t>
            </a:r>
          </a:p>
          <a:p>
            <a:r>
              <a:rPr lang="en-US" i="1" dirty="0"/>
              <a:t>Williams v. Davis </a:t>
            </a:r>
            <a:r>
              <a:rPr lang="en-US" dirty="0"/>
              <a:t>974 So. 2d 1052 (FL Sup. Ct. 2007)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2988067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196333-0FDC-DD94-88CE-E7C5484B3E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E80503-0873-ECA3-1B34-C323255AA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879" y="624110"/>
            <a:ext cx="10430540" cy="1280890"/>
          </a:xfrm>
        </p:spPr>
        <p:txBody>
          <a:bodyPr>
            <a:normAutofit/>
          </a:bodyPr>
          <a:lstStyle/>
          <a:p>
            <a:r>
              <a:rPr lang="en-US" i="1" dirty="0"/>
              <a:t>Brown v. State Highway Com</a:t>
            </a:r>
            <a:br>
              <a:rPr lang="en-US" i="1" dirty="0"/>
            </a:br>
            <a:r>
              <a:rPr lang="en-US" dirty="0"/>
              <a:t>202 Kan. 1 (KS Sup. Ct. 1968)</a:t>
            </a:r>
            <a:endParaRPr lang="sv-SE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220B062-0334-F383-B4E3-F1048D0B97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7834" y="1905000"/>
            <a:ext cx="10684166" cy="4884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076354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D50B82-BCB3-6D69-D7F5-768CC29DB8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879" y="624110"/>
            <a:ext cx="10430540" cy="1280890"/>
          </a:xfrm>
        </p:spPr>
        <p:txBody>
          <a:bodyPr>
            <a:normAutofit/>
          </a:bodyPr>
          <a:lstStyle/>
          <a:p>
            <a:r>
              <a:rPr lang="en-US" i="1" dirty="0"/>
              <a:t>Brown v. State Highway Com</a:t>
            </a:r>
            <a:br>
              <a:rPr lang="en-US" i="1" dirty="0"/>
            </a:br>
            <a:r>
              <a:rPr lang="en-US" dirty="0"/>
              <a:t>202 Kan. 1 (KS Sup. Ct. 1968)</a:t>
            </a:r>
            <a:endParaRPr lang="sv-SE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E1D58E3-49B1-8296-A181-75FCFB74B4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07834" y="1905000"/>
            <a:ext cx="10684166" cy="4884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975485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D50B82-BCB3-6D69-D7F5-768CC29DB8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879" y="624110"/>
            <a:ext cx="10430540" cy="1280890"/>
          </a:xfrm>
        </p:spPr>
        <p:txBody>
          <a:bodyPr>
            <a:normAutofit/>
          </a:bodyPr>
          <a:lstStyle/>
          <a:p>
            <a:r>
              <a:rPr lang="en-US" i="1" dirty="0"/>
              <a:t>Brown v. State Highway Com</a:t>
            </a:r>
            <a:br>
              <a:rPr lang="en-US" i="1" dirty="0"/>
            </a:br>
            <a:r>
              <a:rPr lang="en-US" dirty="0"/>
              <a:t>202 Kan. 1 (KS Sup. Ct. 1968)</a:t>
            </a:r>
            <a:endParaRPr lang="sv-SE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E1D58E3-49B1-8296-A181-75FCFB74B4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07834" y="1905000"/>
            <a:ext cx="10684166" cy="4884843"/>
          </a:xfrm>
          <a:prstGeom prst="rect">
            <a:avLst/>
          </a:prstGeom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E5D9C0C0-AEB2-A80A-ED80-50A7680A6C7C}"/>
              </a:ext>
            </a:extLst>
          </p:cNvPr>
          <p:cNvCxnSpPr>
            <a:cxnSpLocks/>
          </p:cNvCxnSpPr>
          <p:nvPr/>
        </p:nvCxnSpPr>
        <p:spPr>
          <a:xfrm>
            <a:off x="2234827" y="3851016"/>
            <a:ext cx="679823" cy="31374"/>
          </a:xfrm>
          <a:prstGeom prst="straightConnector1">
            <a:avLst/>
          </a:prstGeom>
          <a:ln w="57150">
            <a:solidFill>
              <a:schemeClr val="accent3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2232546F-1F7F-2820-9DAD-D879B851C6EA}"/>
              </a:ext>
            </a:extLst>
          </p:cNvPr>
          <p:cNvSpPr txBox="1"/>
          <p:nvPr/>
        </p:nvSpPr>
        <p:spPr>
          <a:xfrm>
            <a:off x="1745730" y="3599862"/>
            <a:ext cx="48909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2000" b="1" i="0" dirty="0">
                <a:solidFill>
                  <a:schemeClr val="accent3">
                    <a:lumMod val="50000"/>
                  </a:schemeClr>
                </a:solidFill>
                <a:effectLst/>
                <a:latin typeface="Roboto" panose="02000000000000000000" pitchFamily="2" charset="0"/>
              </a:rPr>
              <a:t>π</a:t>
            </a:r>
            <a:endParaRPr lang="en-US" sz="2000" dirty="0">
              <a:solidFill>
                <a:schemeClr val="accent3">
                  <a:lumMod val="50000"/>
                </a:schemeClr>
              </a:solidFill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5C69BED1-261C-5CBC-A7C9-CB90318FA1F3}"/>
              </a:ext>
            </a:extLst>
          </p:cNvPr>
          <p:cNvCxnSpPr>
            <a:cxnSpLocks/>
            <a:endCxn id="25" idx="0"/>
          </p:cNvCxnSpPr>
          <p:nvPr/>
        </p:nvCxnSpPr>
        <p:spPr>
          <a:xfrm flipH="1" flipV="1">
            <a:off x="5947978" y="5133965"/>
            <a:ext cx="5874" cy="744325"/>
          </a:xfrm>
          <a:prstGeom prst="straightConnector1">
            <a:avLst/>
          </a:prstGeom>
          <a:ln w="1397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Isosceles Triangle 24">
            <a:extLst>
              <a:ext uri="{FF2B5EF4-FFF2-40B4-BE49-F238E27FC236}">
                <a16:creationId xmlns:a16="http://schemas.microsoft.com/office/drawing/2014/main" id="{EA0F80B7-2591-8220-CBFA-FE1169E53E3B}"/>
              </a:ext>
            </a:extLst>
          </p:cNvPr>
          <p:cNvSpPr/>
          <p:nvPr/>
        </p:nvSpPr>
        <p:spPr>
          <a:xfrm>
            <a:off x="5820627" y="5133965"/>
            <a:ext cx="254702" cy="822960"/>
          </a:xfrm>
          <a:prstGeom prst="triangl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9F7BC90D-501A-BE34-E1A9-3BC9B5692C6C}"/>
              </a:ext>
            </a:extLst>
          </p:cNvPr>
          <p:cNvCxnSpPr>
            <a:cxnSpLocks/>
          </p:cNvCxnSpPr>
          <p:nvPr/>
        </p:nvCxnSpPr>
        <p:spPr>
          <a:xfrm flipH="1">
            <a:off x="10800080" y="4048077"/>
            <a:ext cx="561340" cy="0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0972498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D50B82-BCB3-6D69-D7F5-768CC29DB8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879" y="624110"/>
            <a:ext cx="10430540" cy="1280890"/>
          </a:xfrm>
        </p:spPr>
        <p:txBody>
          <a:bodyPr>
            <a:normAutofit/>
          </a:bodyPr>
          <a:lstStyle/>
          <a:p>
            <a:r>
              <a:rPr lang="en-US" i="1" dirty="0"/>
              <a:t>Brown v. State Highway Com</a:t>
            </a:r>
            <a:br>
              <a:rPr lang="en-US" i="1" dirty="0"/>
            </a:br>
            <a:r>
              <a:rPr lang="en-US" dirty="0"/>
              <a:t>202 Kan. 1 (KS Sup. Ct. 1968)</a:t>
            </a:r>
            <a:endParaRPr lang="sv-SE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E1D58E3-49B1-8296-A181-75FCFB74B4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07834" y="1905000"/>
            <a:ext cx="10684166" cy="4884843"/>
          </a:xfrm>
          <a:prstGeom prst="rect">
            <a:avLst/>
          </a:prstGeom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E5D9C0C0-AEB2-A80A-ED80-50A7680A6C7C}"/>
              </a:ext>
            </a:extLst>
          </p:cNvPr>
          <p:cNvCxnSpPr>
            <a:cxnSpLocks/>
          </p:cNvCxnSpPr>
          <p:nvPr/>
        </p:nvCxnSpPr>
        <p:spPr>
          <a:xfrm>
            <a:off x="2234827" y="3851016"/>
            <a:ext cx="679823" cy="31374"/>
          </a:xfrm>
          <a:prstGeom prst="straightConnector1">
            <a:avLst/>
          </a:prstGeom>
          <a:ln w="57150">
            <a:solidFill>
              <a:schemeClr val="accent3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2232546F-1F7F-2820-9DAD-D879B851C6EA}"/>
              </a:ext>
            </a:extLst>
          </p:cNvPr>
          <p:cNvSpPr txBox="1"/>
          <p:nvPr/>
        </p:nvSpPr>
        <p:spPr>
          <a:xfrm>
            <a:off x="1745730" y="3599862"/>
            <a:ext cx="48909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2000" b="1" i="0" dirty="0">
                <a:solidFill>
                  <a:schemeClr val="accent3">
                    <a:lumMod val="50000"/>
                  </a:schemeClr>
                </a:solidFill>
                <a:effectLst/>
                <a:latin typeface="Roboto" panose="02000000000000000000" pitchFamily="2" charset="0"/>
              </a:rPr>
              <a:t>π</a:t>
            </a:r>
            <a:endParaRPr lang="en-US" sz="2000" dirty="0">
              <a:solidFill>
                <a:schemeClr val="accent3">
                  <a:lumMod val="50000"/>
                </a:schemeClr>
              </a:solidFill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5C69BED1-261C-5CBC-A7C9-CB90318FA1F3}"/>
              </a:ext>
            </a:extLst>
          </p:cNvPr>
          <p:cNvCxnSpPr>
            <a:cxnSpLocks/>
            <a:endCxn id="25" idx="0"/>
          </p:cNvCxnSpPr>
          <p:nvPr/>
        </p:nvCxnSpPr>
        <p:spPr>
          <a:xfrm flipH="1" flipV="1">
            <a:off x="5947978" y="5133965"/>
            <a:ext cx="5874" cy="744325"/>
          </a:xfrm>
          <a:prstGeom prst="straightConnector1">
            <a:avLst/>
          </a:prstGeom>
          <a:ln w="1397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Isosceles Triangle 24">
            <a:extLst>
              <a:ext uri="{FF2B5EF4-FFF2-40B4-BE49-F238E27FC236}">
                <a16:creationId xmlns:a16="http://schemas.microsoft.com/office/drawing/2014/main" id="{EA0F80B7-2591-8220-CBFA-FE1169E53E3B}"/>
              </a:ext>
            </a:extLst>
          </p:cNvPr>
          <p:cNvSpPr/>
          <p:nvPr/>
        </p:nvSpPr>
        <p:spPr>
          <a:xfrm>
            <a:off x="5820627" y="5133965"/>
            <a:ext cx="254702" cy="822960"/>
          </a:xfrm>
          <a:prstGeom prst="triangl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9F7BC90D-501A-BE34-E1A9-3BC9B5692C6C}"/>
              </a:ext>
            </a:extLst>
          </p:cNvPr>
          <p:cNvCxnSpPr>
            <a:cxnSpLocks/>
          </p:cNvCxnSpPr>
          <p:nvPr/>
        </p:nvCxnSpPr>
        <p:spPr>
          <a:xfrm flipH="1">
            <a:off x="10800080" y="4048077"/>
            <a:ext cx="561340" cy="0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Explosion: 14 Points 4">
            <a:extLst>
              <a:ext uri="{FF2B5EF4-FFF2-40B4-BE49-F238E27FC236}">
                <a16:creationId xmlns:a16="http://schemas.microsoft.com/office/drawing/2014/main" id="{5C32F5D9-87EF-EF40-4E36-D04AAFC9670F}"/>
              </a:ext>
            </a:extLst>
          </p:cNvPr>
          <p:cNvSpPr/>
          <p:nvPr/>
        </p:nvSpPr>
        <p:spPr>
          <a:xfrm rot="12735569">
            <a:off x="5399679" y="3568279"/>
            <a:ext cx="734218" cy="734218"/>
          </a:xfrm>
          <a:prstGeom prst="irregularSeal2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29034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FC8EB1-933E-0A93-E5D5-D0918FE6E9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6BE611-1C3A-BE68-B533-8D3DC13282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879" y="624110"/>
            <a:ext cx="10430540" cy="1280890"/>
          </a:xfrm>
        </p:spPr>
        <p:txBody>
          <a:bodyPr>
            <a:normAutofit/>
          </a:bodyPr>
          <a:lstStyle/>
          <a:p>
            <a:r>
              <a:rPr lang="en-US" dirty="0"/>
              <a:t>Stop Sign Cases</a:t>
            </a:r>
            <a:endParaRPr lang="sv-SE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E5874374-30A6-5BA6-E506-C5FDC7841FD4}"/>
              </a:ext>
            </a:extLst>
          </p:cNvPr>
          <p:cNvSpPr txBox="1">
            <a:spLocks/>
          </p:cNvSpPr>
          <p:nvPr/>
        </p:nvSpPr>
        <p:spPr>
          <a:xfrm>
            <a:off x="2199352" y="1905000"/>
            <a:ext cx="9414946" cy="32321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i="1" dirty="0"/>
              <a:t>Brown v. State Highway Com. </a:t>
            </a:r>
            <a:r>
              <a:rPr lang="en-US" b="1" dirty="0"/>
              <a:t>202 Kan. 1 (KS Sup. Ct. 1968)</a:t>
            </a:r>
          </a:p>
          <a:p>
            <a:r>
              <a:rPr lang="en-US" i="1" dirty="0"/>
              <a:t>Physicians Plus Ins. Corp. v. Midwest Mut. Ins. Co.</a:t>
            </a:r>
            <a:r>
              <a:rPr lang="en-US" dirty="0"/>
              <a:t> 254 Wis.2d 77 (WI Sup. Ct. 2002)</a:t>
            </a:r>
          </a:p>
          <a:p>
            <a:r>
              <a:rPr lang="en-US" dirty="0"/>
              <a:t>Kenneally v. Thurn 653 S.W.2d 69 (TX Ct. App. 1983)</a:t>
            </a:r>
          </a:p>
          <a:p>
            <a:r>
              <a:rPr lang="en-US" i="1" dirty="0"/>
              <a:t>Fanning v. Laramie</a:t>
            </a:r>
            <a:r>
              <a:rPr lang="en-US" dirty="0"/>
              <a:t> 402 P.2d 460 (WY Sup. Ct. 1965) 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C448505-E569-6F65-C92D-BF45C0B8CA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9150" y="4055269"/>
            <a:ext cx="2178621" cy="2178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552610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81E6E0-16CA-9273-EEE7-5B31D841B3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6A84BA-D639-B392-85C5-A94B3C2336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879" y="624110"/>
            <a:ext cx="10430540" cy="1280890"/>
          </a:xfrm>
        </p:spPr>
        <p:txBody>
          <a:bodyPr>
            <a:normAutofit/>
          </a:bodyPr>
          <a:lstStyle/>
          <a:p>
            <a:r>
              <a:rPr lang="en-US" i="1" dirty="0" err="1"/>
              <a:t>Embler</a:t>
            </a:r>
            <a:r>
              <a:rPr lang="en-US" i="1" dirty="0"/>
              <a:t> v. Wallkill</a:t>
            </a:r>
            <a:br>
              <a:rPr lang="en-US" i="1" dirty="0"/>
            </a:br>
            <a:r>
              <a:rPr lang="en-US" dirty="0"/>
              <a:t>10 N.Y.S 797 (NY Sup. Ct. 1890)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17F2AD1-40F2-19F5-1262-B2CDD2FBB2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07266" y="1905000"/>
            <a:ext cx="7357730" cy="4913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703860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B051A4-E5FD-3AE6-DF4E-E0FCD5C2A8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1CABDA-C411-C908-02F1-25137E0C8A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879" y="624110"/>
            <a:ext cx="10430540" cy="1280890"/>
          </a:xfrm>
        </p:spPr>
        <p:txBody>
          <a:bodyPr>
            <a:normAutofit/>
          </a:bodyPr>
          <a:lstStyle/>
          <a:p>
            <a:r>
              <a:rPr lang="en-US" i="1" dirty="0" err="1"/>
              <a:t>Embler</a:t>
            </a:r>
            <a:r>
              <a:rPr lang="en-US" i="1" dirty="0"/>
              <a:t> v. Wallkill</a:t>
            </a:r>
            <a:br>
              <a:rPr lang="en-US" i="1" dirty="0"/>
            </a:br>
            <a:r>
              <a:rPr lang="en-US" dirty="0"/>
              <a:t>10 N.Y.S 797 (NY Sup. Ct. 1890)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4A50230-7E54-5300-81B1-4C570A8463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07266" y="1905000"/>
            <a:ext cx="7357730" cy="4913767"/>
          </a:xfrm>
          <a:prstGeom prst="rect">
            <a:avLst/>
          </a:prstGeom>
        </p:spPr>
      </p:pic>
      <p:sp>
        <p:nvSpPr>
          <p:cNvPr id="3" name="Explosion: 14 Points 2">
            <a:extLst>
              <a:ext uri="{FF2B5EF4-FFF2-40B4-BE49-F238E27FC236}">
                <a16:creationId xmlns:a16="http://schemas.microsoft.com/office/drawing/2014/main" id="{5015938C-7550-00B1-760B-FD53EE5ACF07}"/>
              </a:ext>
            </a:extLst>
          </p:cNvPr>
          <p:cNvSpPr/>
          <p:nvPr/>
        </p:nvSpPr>
        <p:spPr>
          <a:xfrm rot="12735569">
            <a:off x="6367242" y="4216865"/>
            <a:ext cx="734218" cy="734218"/>
          </a:xfrm>
          <a:prstGeom prst="irregularSeal2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615608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92C420-27A0-8660-D36B-FD88EF65D4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BE1D7A-D6EB-E3E0-59C4-A254270606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879" y="624110"/>
            <a:ext cx="10430540" cy="1280890"/>
          </a:xfrm>
        </p:spPr>
        <p:txBody>
          <a:bodyPr>
            <a:normAutofit/>
          </a:bodyPr>
          <a:lstStyle/>
          <a:p>
            <a:r>
              <a:rPr lang="en-US" i="1" dirty="0"/>
              <a:t>Williams v. Davis</a:t>
            </a:r>
            <a:br>
              <a:rPr lang="en-US" i="1" dirty="0"/>
            </a:br>
            <a:r>
              <a:rPr lang="en-US" dirty="0"/>
              <a:t>974 So. 2d 1052 (FL Supr. Ct. 2007)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B8571A2-C4ED-DCDF-EE72-F78DBA5AE0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37487" y="1905456"/>
            <a:ext cx="7624859" cy="4883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7236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D50B82-BCB3-6D69-D7F5-768CC29DB8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879" y="624110"/>
            <a:ext cx="10430540" cy="1280890"/>
          </a:xfrm>
        </p:spPr>
        <p:txBody>
          <a:bodyPr>
            <a:normAutofit/>
          </a:bodyPr>
          <a:lstStyle/>
          <a:p>
            <a:r>
              <a:rPr lang="pl-PL" i="1" dirty="0"/>
              <a:t>Swope v. Wichita</a:t>
            </a:r>
            <a:br>
              <a:rPr lang="en-US" i="1" dirty="0"/>
            </a:br>
            <a:r>
              <a:rPr lang="pl-PL" dirty="0"/>
              <a:t>141 Kan. 388 (KS Sup. Ct.</a:t>
            </a:r>
            <a:r>
              <a:rPr lang="en-US" dirty="0"/>
              <a:t> </a:t>
            </a:r>
            <a:r>
              <a:rPr lang="pl-PL" dirty="0"/>
              <a:t>1935)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A5B8FD3-C80B-E709-A9F4-D789314EE5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65177" y="1447254"/>
            <a:ext cx="8077794" cy="5919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729149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D50B82-BCB3-6D69-D7F5-768CC29DB8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879" y="624110"/>
            <a:ext cx="10430540" cy="1280890"/>
          </a:xfrm>
        </p:spPr>
        <p:txBody>
          <a:bodyPr>
            <a:normAutofit/>
          </a:bodyPr>
          <a:lstStyle/>
          <a:p>
            <a:r>
              <a:rPr lang="en-US" i="1" dirty="0"/>
              <a:t>Williams v. Davis</a:t>
            </a:r>
            <a:br>
              <a:rPr lang="en-US" i="1" dirty="0"/>
            </a:br>
            <a:r>
              <a:rPr lang="en-US" dirty="0"/>
              <a:t>974 So. 2d 1052 (FL Supr. Ct. 2007)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E1D58E3-49B1-8296-A181-75FCFB74B4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37487" y="1905000"/>
            <a:ext cx="7624859" cy="4884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003076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95521C-4C68-D396-FE72-D4DC52C1C0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FE65E0-9A03-E23C-FCA1-8B5F106BC5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879" y="624110"/>
            <a:ext cx="10430540" cy="1280890"/>
          </a:xfrm>
        </p:spPr>
        <p:txBody>
          <a:bodyPr>
            <a:normAutofit/>
          </a:bodyPr>
          <a:lstStyle/>
          <a:p>
            <a:r>
              <a:rPr lang="en-US" i="1" dirty="0"/>
              <a:t>Williams v. Davis</a:t>
            </a:r>
            <a:br>
              <a:rPr lang="en-US" i="1" dirty="0"/>
            </a:br>
            <a:r>
              <a:rPr lang="en-US" dirty="0"/>
              <a:t>974 So. 2d 1052 (FL Supr. Ct. 2007)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A693408-0742-ADB5-F3D8-FE80B8BE9B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54358" y="1910113"/>
            <a:ext cx="8997177" cy="5045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440956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A9F921-D18E-F242-B3E3-30B11AA6C6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299A9D-E0CC-84DB-8BCF-C359DDC1A0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879" y="624110"/>
            <a:ext cx="10430540" cy="1280890"/>
          </a:xfrm>
        </p:spPr>
        <p:txBody>
          <a:bodyPr>
            <a:normAutofit/>
          </a:bodyPr>
          <a:lstStyle/>
          <a:p>
            <a:r>
              <a:rPr lang="en-US" i="1" dirty="0"/>
              <a:t>Williams v. Davis</a:t>
            </a:r>
            <a:br>
              <a:rPr lang="en-US" i="1" dirty="0"/>
            </a:br>
            <a:r>
              <a:rPr lang="en-US" dirty="0"/>
              <a:t>974 So. 2d 1052 (FL Supr. Ct. 2007)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4ECC3C2-F64A-2555-5007-6C9186B8D0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54359" y="1910113"/>
            <a:ext cx="8997174" cy="5045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300041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9302C4-7B99-0F38-6E2D-C10C2C5AB7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37568C-8637-CC36-0F0D-1A282A413B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879" y="624110"/>
            <a:ext cx="10430540" cy="1280890"/>
          </a:xfrm>
        </p:spPr>
        <p:txBody>
          <a:bodyPr>
            <a:normAutofit/>
          </a:bodyPr>
          <a:lstStyle/>
          <a:p>
            <a:r>
              <a:rPr lang="en-US" i="1" dirty="0"/>
              <a:t>Williams v. Davis</a:t>
            </a:r>
            <a:br>
              <a:rPr lang="en-US" i="1" dirty="0"/>
            </a:br>
            <a:r>
              <a:rPr lang="en-US" dirty="0"/>
              <a:t>974 So. 2d 1052 (FL Supr. Ct. 2007)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7DD350A-0895-8E04-EA87-2B138D48B2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54359" y="1910113"/>
            <a:ext cx="8997174" cy="5045505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9F8F3714-155F-4DD8-3566-432F901EB29A}"/>
              </a:ext>
            </a:extLst>
          </p:cNvPr>
          <p:cNvCxnSpPr>
            <a:cxnSpLocks/>
            <a:endCxn id="11" idx="0"/>
          </p:cNvCxnSpPr>
          <p:nvPr/>
        </p:nvCxnSpPr>
        <p:spPr>
          <a:xfrm flipH="1" flipV="1">
            <a:off x="7404639" y="5697491"/>
            <a:ext cx="5874" cy="744325"/>
          </a:xfrm>
          <a:prstGeom prst="straightConnector1">
            <a:avLst/>
          </a:prstGeom>
          <a:ln w="1397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Isosceles Triangle 10">
            <a:extLst>
              <a:ext uri="{FF2B5EF4-FFF2-40B4-BE49-F238E27FC236}">
                <a16:creationId xmlns:a16="http://schemas.microsoft.com/office/drawing/2014/main" id="{6E517BAA-3EAE-111F-DE9B-8CD35D3249E8}"/>
              </a:ext>
            </a:extLst>
          </p:cNvPr>
          <p:cNvSpPr/>
          <p:nvPr/>
        </p:nvSpPr>
        <p:spPr>
          <a:xfrm>
            <a:off x="7277288" y="5697491"/>
            <a:ext cx="254702" cy="822960"/>
          </a:xfrm>
          <a:prstGeom prst="triangl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EFBF4558-50C2-EF10-647F-D37F7254C9B9}"/>
              </a:ext>
            </a:extLst>
          </p:cNvPr>
          <p:cNvCxnSpPr>
            <a:cxnSpLocks/>
          </p:cNvCxnSpPr>
          <p:nvPr/>
        </p:nvCxnSpPr>
        <p:spPr>
          <a:xfrm>
            <a:off x="5263117" y="5112469"/>
            <a:ext cx="667252" cy="0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98552677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EB78B8-B9C0-E4F8-B64A-3A36C35AC6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F73EE0-0042-CDA3-436F-E82211D6C0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879" y="624110"/>
            <a:ext cx="10430540" cy="1280890"/>
          </a:xfrm>
        </p:spPr>
        <p:txBody>
          <a:bodyPr>
            <a:normAutofit/>
          </a:bodyPr>
          <a:lstStyle/>
          <a:p>
            <a:r>
              <a:rPr lang="en-US" i="1" dirty="0"/>
              <a:t>Williams v. Davis</a:t>
            </a:r>
            <a:br>
              <a:rPr lang="en-US" i="1" dirty="0"/>
            </a:br>
            <a:r>
              <a:rPr lang="en-US" dirty="0"/>
              <a:t>974 So. 2d 1052 (FL Supr. Ct. 2007)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BFD1B96-55D4-5A26-481A-FB9FA9C4AB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54359" y="1910113"/>
            <a:ext cx="8997174" cy="5045505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3AD7BDD7-5EB8-9A1E-3B8F-00B118B66354}"/>
              </a:ext>
            </a:extLst>
          </p:cNvPr>
          <p:cNvCxnSpPr>
            <a:cxnSpLocks/>
            <a:endCxn id="11" idx="0"/>
          </p:cNvCxnSpPr>
          <p:nvPr/>
        </p:nvCxnSpPr>
        <p:spPr>
          <a:xfrm flipH="1" flipV="1">
            <a:off x="7404639" y="5697491"/>
            <a:ext cx="5874" cy="744325"/>
          </a:xfrm>
          <a:prstGeom prst="straightConnector1">
            <a:avLst/>
          </a:prstGeom>
          <a:ln w="1397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Isosceles Triangle 10">
            <a:extLst>
              <a:ext uri="{FF2B5EF4-FFF2-40B4-BE49-F238E27FC236}">
                <a16:creationId xmlns:a16="http://schemas.microsoft.com/office/drawing/2014/main" id="{9051DABF-7A0A-5649-80DC-6D80D0DFE2AE}"/>
              </a:ext>
            </a:extLst>
          </p:cNvPr>
          <p:cNvSpPr/>
          <p:nvPr/>
        </p:nvSpPr>
        <p:spPr>
          <a:xfrm>
            <a:off x="7277288" y="5697491"/>
            <a:ext cx="254702" cy="822960"/>
          </a:xfrm>
          <a:prstGeom prst="triangl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9C9F1BB5-A07C-9B01-7EC8-B32A52C28C06}"/>
              </a:ext>
            </a:extLst>
          </p:cNvPr>
          <p:cNvCxnSpPr>
            <a:cxnSpLocks/>
          </p:cNvCxnSpPr>
          <p:nvPr/>
        </p:nvCxnSpPr>
        <p:spPr>
          <a:xfrm>
            <a:off x="5263117" y="5112469"/>
            <a:ext cx="667252" cy="0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Explosion: 14 Points 12">
            <a:extLst>
              <a:ext uri="{FF2B5EF4-FFF2-40B4-BE49-F238E27FC236}">
                <a16:creationId xmlns:a16="http://schemas.microsoft.com/office/drawing/2014/main" id="{6418C41F-2528-6DEF-D057-7F49A2298CAB}"/>
              </a:ext>
            </a:extLst>
          </p:cNvPr>
          <p:cNvSpPr/>
          <p:nvPr/>
        </p:nvSpPr>
        <p:spPr>
          <a:xfrm rot="12735569">
            <a:off x="6964039" y="4745360"/>
            <a:ext cx="734218" cy="734218"/>
          </a:xfrm>
          <a:prstGeom prst="irregularSeal2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36203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FB8ED2-EB1D-5AC7-EFEC-3F98BA0EA2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B7F209-A5D6-00C6-1579-EE4ED8101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879" y="624110"/>
            <a:ext cx="10430540" cy="1280890"/>
          </a:xfrm>
        </p:spPr>
        <p:txBody>
          <a:bodyPr>
            <a:normAutofit/>
          </a:bodyPr>
          <a:lstStyle/>
          <a:p>
            <a:r>
              <a:rPr lang="en-US" i="1" dirty="0"/>
              <a:t>Williams v. Davis</a:t>
            </a:r>
            <a:br>
              <a:rPr lang="en-US" i="1" dirty="0"/>
            </a:br>
            <a:r>
              <a:rPr lang="en-US" dirty="0"/>
              <a:t>974 So. 2d 1052 (FL Supr. Ct. 2007)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ECF04D6-C3BD-F218-7536-7F3D0F14B3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54359" y="1910113"/>
            <a:ext cx="8997174" cy="5045504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C52AED2C-779E-3A45-145E-45859EE59B78}"/>
              </a:ext>
            </a:extLst>
          </p:cNvPr>
          <p:cNvCxnSpPr>
            <a:cxnSpLocks/>
            <a:endCxn id="11" idx="0"/>
          </p:cNvCxnSpPr>
          <p:nvPr/>
        </p:nvCxnSpPr>
        <p:spPr>
          <a:xfrm flipH="1" flipV="1">
            <a:off x="7404639" y="5697491"/>
            <a:ext cx="5874" cy="744325"/>
          </a:xfrm>
          <a:prstGeom prst="straightConnector1">
            <a:avLst/>
          </a:prstGeom>
          <a:ln w="1397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Isosceles Triangle 10">
            <a:extLst>
              <a:ext uri="{FF2B5EF4-FFF2-40B4-BE49-F238E27FC236}">
                <a16:creationId xmlns:a16="http://schemas.microsoft.com/office/drawing/2014/main" id="{B8243CEB-374F-BEC6-28AC-0C6C3D06B3C0}"/>
              </a:ext>
            </a:extLst>
          </p:cNvPr>
          <p:cNvSpPr/>
          <p:nvPr/>
        </p:nvSpPr>
        <p:spPr>
          <a:xfrm>
            <a:off x="7277288" y="5697491"/>
            <a:ext cx="254702" cy="822960"/>
          </a:xfrm>
          <a:prstGeom prst="triangl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F7131593-6B11-EDC6-441D-105238AA8166}"/>
              </a:ext>
            </a:extLst>
          </p:cNvPr>
          <p:cNvCxnSpPr>
            <a:cxnSpLocks/>
          </p:cNvCxnSpPr>
          <p:nvPr/>
        </p:nvCxnSpPr>
        <p:spPr>
          <a:xfrm>
            <a:off x="5263117" y="5112469"/>
            <a:ext cx="667252" cy="0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Explosion: 14 Points 12">
            <a:extLst>
              <a:ext uri="{FF2B5EF4-FFF2-40B4-BE49-F238E27FC236}">
                <a16:creationId xmlns:a16="http://schemas.microsoft.com/office/drawing/2014/main" id="{CC862BC7-B494-6863-3FA2-971AD088D226}"/>
              </a:ext>
            </a:extLst>
          </p:cNvPr>
          <p:cNvSpPr/>
          <p:nvPr/>
        </p:nvSpPr>
        <p:spPr>
          <a:xfrm rot="12735569">
            <a:off x="6964039" y="4745360"/>
            <a:ext cx="734218" cy="734218"/>
          </a:xfrm>
          <a:prstGeom prst="irregularSeal2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077148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14E8C7-D3EF-403A-AA78-FF0350F166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Property Rights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D69348-AB3C-B041-1FD4-8EA107C432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3232178"/>
          </a:xfrm>
        </p:spPr>
        <p:txBody>
          <a:bodyPr>
            <a:normAutofit/>
          </a:bodyPr>
          <a:lstStyle/>
          <a:p>
            <a:r>
              <a:rPr lang="en-US" i="1" dirty="0"/>
              <a:t>Colston v. St. Joseph  </a:t>
            </a:r>
            <a:r>
              <a:rPr lang="en-US" dirty="0"/>
              <a:t>106 Mo. App. 714 (MO Ct. App. 1904)</a:t>
            </a:r>
          </a:p>
          <a:p>
            <a:r>
              <a:rPr lang="en-US" i="1" dirty="0"/>
              <a:t>City of Paola v. Wentz  </a:t>
            </a:r>
            <a:r>
              <a:rPr lang="en-US" dirty="0"/>
              <a:t>79 Kan. 148 (KS Sup. Ct. 1908)</a:t>
            </a:r>
          </a:p>
          <a:p>
            <a:r>
              <a:rPr lang="en-US" i="1" dirty="0"/>
              <a:t>Carstens v. De Sellem </a:t>
            </a:r>
            <a:r>
              <a:rPr lang="en-US" dirty="0"/>
              <a:t>82 Wash. 643 (WA Supr. Ct. 1914)</a:t>
            </a:r>
          </a:p>
        </p:txBody>
      </p:sp>
    </p:spTree>
    <p:extLst>
      <p:ext uri="{BB962C8B-B14F-4D97-AF65-F5344CB8AC3E}">
        <p14:creationId xmlns:p14="http://schemas.microsoft.com/office/powerpoint/2010/main" val="1354977974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C8A093A-3F0B-35C7-3B88-D0D94033CC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57906" y="571856"/>
            <a:ext cx="7218214" cy="636901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4D50B82-BCB3-6D69-D7F5-768CC29DB8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879" y="624110"/>
            <a:ext cx="9930809" cy="1280890"/>
          </a:xfrm>
        </p:spPr>
        <p:txBody>
          <a:bodyPr>
            <a:normAutofit/>
          </a:bodyPr>
          <a:lstStyle/>
          <a:p>
            <a:r>
              <a:rPr lang="en-US" i="1" dirty="0"/>
              <a:t>Colston v. St. Joseph	</a:t>
            </a:r>
            <a:br>
              <a:rPr lang="en-US" i="1" dirty="0"/>
            </a:br>
            <a:r>
              <a:rPr lang="en-US" dirty="0"/>
              <a:t>106 Mo. App. 714 (MO Ct. App. 1904)</a:t>
            </a:r>
          </a:p>
        </p:txBody>
      </p:sp>
    </p:spTree>
    <p:extLst>
      <p:ext uri="{BB962C8B-B14F-4D97-AF65-F5344CB8AC3E}">
        <p14:creationId xmlns:p14="http://schemas.microsoft.com/office/powerpoint/2010/main" val="2924040035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C8A093A-3F0B-35C7-3B88-D0D94033CC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57906" y="571856"/>
            <a:ext cx="7218213" cy="636901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4D50B82-BCB3-6D69-D7F5-768CC29DB8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879" y="624110"/>
            <a:ext cx="9930809" cy="1280890"/>
          </a:xfrm>
        </p:spPr>
        <p:txBody>
          <a:bodyPr>
            <a:normAutofit/>
          </a:bodyPr>
          <a:lstStyle/>
          <a:p>
            <a:r>
              <a:rPr lang="en-US" i="1" dirty="0"/>
              <a:t>Colston v. St. Joseph	</a:t>
            </a:r>
            <a:br>
              <a:rPr lang="en-US" i="1" dirty="0"/>
            </a:br>
            <a:r>
              <a:rPr lang="en-US" dirty="0"/>
              <a:t>106 Mo. App. 714 (MO Ct. App. 1904)</a:t>
            </a:r>
          </a:p>
        </p:txBody>
      </p:sp>
    </p:spTree>
    <p:extLst>
      <p:ext uri="{BB962C8B-B14F-4D97-AF65-F5344CB8AC3E}">
        <p14:creationId xmlns:p14="http://schemas.microsoft.com/office/powerpoint/2010/main" val="3578312707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F896CBF-2351-C29F-26AC-BFA2270CC9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57906" y="571856"/>
            <a:ext cx="7218214" cy="63690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4D50B82-BCB3-6D69-D7F5-768CC29DB8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879" y="624110"/>
            <a:ext cx="9930809" cy="1280890"/>
          </a:xfrm>
        </p:spPr>
        <p:txBody>
          <a:bodyPr>
            <a:normAutofit/>
          </a:bodyPr>
          <a:lstStyle/>
          <a:p>
            <a:r>
              <a:rPr lang="en-US" i="1" dirty="0"/>
              <a:t>City of Paola v. Wentz</a:t>
            </a:r>
            <a:br>
              <a:rPr lang="en-US" i="1" dirty="0"/>
            </a:br>
            <a:r>
              <a:rPr lang="en-US" dirty="0"/>
              <a:t>79 Kan. 148 (KS Sup. Ct. 1908)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6408845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D50B82-BCB3-6D69-D7F5-768CC29DB8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879" y="624110"/>
            <a:ext cx="10430540" cy="1280890"/>
          </a:xfrm>
        </p:spPr>
        <p:txBody>
          <a:bodyPr>
            <a:normAutofit/>
          </a:bodyPr>
          <a:lstStyle/>
          <a:p>
            <a:r>
              <a:rPr lang="en-US" i="1" dirty="0"/>
              <a:t>Toledo v. United States</a:t>
            </a:r>
            <a:br>
              <a:rPr lang="en-US" dirty="0"/>
            </a:br>
            <a:r>
              <a:rPr lang="en-US" dirty="0"/>
              <a:t>95 </a:t>
            </a:r>
            <a:r>
              <a:rPr lang="en-US" dirty="0" err="1"/>
              <a:t>F.Supp</a:t>
            </a:r>
            <a:r>
              <a:rPr lang="en-US" dirty="0"/>
              <a:t>. 838 (USDC PR 1951)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D86F952-CEC9-2780-1017-5794790B3C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99006" y="2051595"/>
            <a:ext cx="7825208" cy="4381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564497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D50B82-BCB3-6D69-D7F5-768CC29DB8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879" y="624110"/>
            <a:ext cx="9930809" cy="1280890"/>
          </a:xfrm>
        </p:spPr>
        <p:txBody>
          <a:bodyPr>
            <a:normAutofit/>
          </a:bodyPr>
          <a:lstStyle/>
          <a:p>
            <a:r>
              <a:rPr lang="en-US" i="1" dirty="0"/>
              <a:t>City of Paola v. Wentz</a:t>
            </a:r>
            <a:br>
              <a:rPr lang="en-US" i="1" dirty="0"/>
            </a:br>
            <a:r>
              <a:rPr lang="en-US" dirty="0"/>
              <a:t>79 Kan. 148 (KS Sup. Ct. 1908)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F896CBF-2351-C29F-26AC-BFA2270CC9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57906" y="571856"/>
            <a:ext cx="7218214" cy="6369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672429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F896CBF-2351-C29F-26AC-BFA2270CC9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57906" y="571856"/>
            <a:ext cx="7218214" cy="63690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4D50B82-BCB3-6D69-D7F5-768CC29DB8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879" y="624110"/>
            <a:ext cx="9930809" cy="1280890"/>
          </a:xfrm>
        </p:spPr>
        <p:txBody>
          <a:bodyPr>
            <a:normAutofit/>
          </a:bodyPr>
          <a:lstStyle/>
          <a:p>
            <a:r>
              <a:rPr lang="en-US" i="1" dirty="0"/>
              <a:t>City of Paola v. Wentz</a:t>
            </a:r>
            <a:br>
              <a:rPr lang="en-US" i="1" dirty="0"/>
            </a:br>
            <a:r>
              <a:rPr lang="en-US" dirty="0"/>
              <a:t>79 Kan. 148 (KS Sup. Ct. 1908)</a:t>
            </a:r>
          </a:p>
        </p:txBody>
      </p:sp>
    </p:spTree>
    <p:extLst>
      <p:ext uri="{BB962C8B-B14F-4D97-AF65-F5344CB8AC3E}">
        <p14:creationId xmlns:p14="http://schemas.microsoft.com/office/powerpoint/2010/main" val="1741262853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51C42E-3D1F-D850-DABE-E9884A84C5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1C6584-B537-213C-840E-CE4E5E5886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879" y="624110"/>
            <a:ext cx="10430540" cy="1280890"/>
          </a:xfrm>
        </p:spPr>
        <p:txBody>
          <a:bodyPr>
            <a:normAutofit/>
          </a:bodyPr>
          <a:lstStyle/>
          <a:p>
            <a:r>
              <a:rPr lang="en-US" i="1" dirty="0"/>
              <a:t>Carstens v. De Sellem</a:t>
            </a:r>
            <a:br>
              <a:rPr lang="en-US" i="1" dirty="0"/>
            </a:br>
            <a:r>
              <a:rPr lang="en-US" dirty="0"/>
              <a:t>82 Wash. 643 (WA Supr. Ct. 1914)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5126692-ACC2-FB4B-9B1D-BD4E62EE5E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219" y="2357794"/>
            <a:ext cx="5521025" cy="3680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F67E9B0-0268-0432-88F7-02679D24FD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0371" y="2357793"/>
            <a:ext cx="5467629" cy="3680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343024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89EDB2-694A-6E84-184E-EAAB54CBEF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ABEAB508-4B93-2EFB-CBC1-FA937BCEC4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39745" y="2029342"/>
            <a:ext cx="9939766" cy="4102100"/>
          </a:xfrm>
        </p:spPr>
        <p:txBody>
          <a:bodyPr>
            <a:normAutofit/>
          </a:bodyPr>
          <a:lstStyle/>
          <a:p>
            <a:r>
              <a:rPr lang="en-US" sz="2400" dirty="0"/>
              <a:t>“</a:t>
            </a:r>
            <a:r>
              <a:rPr lang="en-US" sz="2400" i="1" dirty="0"/>
              <a:t>Salus populi suprema lex</a:t>
            </a:r>
            <a:r>
              <a:rPr lang="en-US" sz="2400" dirty="0"/>
              <a:t>”</a:t>
            </a:r>
          </a:p>
          <a:p>
            <a:pPr lvl="1"/>
            <a:r>
              <a:rPr lang="en-US" sz="2200" dirty="0"/>
              <a:t>Public welfare is supreme law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50C8963-EAE8-2E5B-BEBF-E1E882952A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879" y="624110"/>
            <a:ext cx="10430540" cy="1280890"/>
          </a:xfrm>
        </p:spPr>
        <p:txBody>
          <a:bodyPr>
            <a:normAutofit/>
          </a:bodyPr>
          <a:lstStyle/>
          <a:p>
            <a:r>
              <a:rPr lang="en-US" i="1" dirty="0"/>
              <a:t>Carstens v. De Sellem</a:t>
            </a:r>
            <a:br>
              <a:rPr lang="en-US" i="1" dirty="0"/>
            </a:br>
            <a:r>
              <a:rPr lang="en-US" dirty="0"/>
              <a:t>82 Wash. 643 (WA Supr. Ct. 1914)</a:t>
            </a:r>
          </a:p>
        </p:txBody>
      </p:sp>
    </p:spTree>
    <p:extLst>
      <p:ext uri="{BB962C8B-B14F-4D97-AF65-F5344CB8AC3E}">
        <p14:creationId xmlns:p14="http://schemas.microsoft.com/office/powerpoint/2010/main" val="4077227619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034F43-298B-5ABD-6A0D-E23A6388F8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A4E6E1DE-3CAE-5639-F9EC-AA820FC22E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39745" y="2029342"/>
            <a:ext cx="9939766" cy="4102100"/>
          </a:xfrm>
        </p:spPr>
        <p:txBody>
          <a:bodyPr>
            <a:normAutofit/>
          </a:bodyPr>
          <a:lstStyle/>
          <a:p>
            <a:r>
              <a:rPr lang="en-US" sz="2400" dirty="0"/>
              <a:t>“</a:t>
            </a:r>
            <a:r>
              <a:rPr lang="en-US" sz="2400" i="1" dirty="0"/>
              <a:t>Salus populi suprema lex</a:t>
            </a:r>
            <a:r>
              <a:rPr lang="en-US" sz="2400" dirty="0"/>
              <a:t>”</a:t>
            </a:r>
          </a:p>
          <a:p>
            <a:pPr lvl="1"/>
            <a:r>
              <a:rPr lang="en-US" sz="2200" dirty="0"/>
              <a:t>Public welfare is supreme law</a:t>
            </a:r>
          </a:p>
          <a:p>
            <a:r>
              <a:rPr lang="en-US" sz="2400" dirty="0"/>
              <a:t>Ag. commissioner MAY destroy infected trees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E36C31F-1CAD-EAA0-5F7C-895EC25E13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879" y="624110"/>
            <a:ext cx="10430540" cy="1280890"/>
          </a:xfrm>
        </p:spPr>
        <p:txBody>
          <a:bodyPr>
            <a:normAutofit/>
          </a:bodyPr>
          <a:lstStyle/>
          <a:p>
            <a:r>
              <a:rPr lang="en-US" i="1" dirty="0"/>
              <a:t>Carstens v. De Sellem</a:t>
            </a:r>
            <a:br>
              <a:rPr lang="en-US" i="1" dirty="0"/>
            </a:br>
            <a:r>
              <a:rPr lang="en-US" dirty="0"/>
              <a:t>82 Wash. 643 (WA Supr. Ct. 1914)</a:t>
            </a:r>
          </a:p>
        </p:txBody>
      </p:sp>
    </p:spTree>
    <p:extLst>
      <p:ext uri="{BB962C8B-B14F-4D97-AF65-F5344CB8AC3E}">
        <p14:creationId xmlns:p14="http://schemas.microsoft.com/office/powerpoint/2010/main" val="2324563463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2C73C9-4B46-AAEB-593E-C5164DA4BB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F9E462F0-5D35-4A47-AF69-D0C5D41A06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39745" y="2029342"/>
            <a:ext cx="9939766" cy="4102100"/>
          </a:xfrm>
        </p:spPr>
        <p:txBody>
          <a:bodyPr>
            <a:normAutofit/>
          </a:bodyPr>
          <a:lstStyle/>
          <a:p>
            <a:r>
              <a:rPr lang="en-US" sz="2400" dirty="0"/>
              <a:t>“</a:t>
            </a:r>
            <a:r>
              <a:rPr lang="en-US" sz="2400" i="1" dirty="0"/>
              <a:t>Salus populi suprema lex</a:t>
            </a:r>
            <a:r>
              <a:rPr lang="en-US" sz="2400" dirty="0"/>
              <a:t>”</a:t>
            </a:r>
          </a:p>
          <a:p>
            <a:pPr lvl="1"/>
            <a:r>
              <a:rPr lang="en-US" sz="2200" dirty="0"/>
              <a:t>Public welfare is supreme law</a:t>
            </a:r>
          </a:p>
          <a:p>
            <a:r>
              <a:rPr lang="en-US" sz="2400" dirty="0"/>
              <a:t>Ag. commissioner MAY destroy infected trees</a:t>
            </a:r>
          </a:p>
          <a:p>
            <a:r>
              <a:rPr lang="en-US" sz="2400" dirty="0"/>
              <a:t>No compensation is owed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726D19D-E693-56FE-BA65-D22F170293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879" y="624110"/>
            <a:ext cx="10430540" cy="1280890"/>
          </a:xfrm>
        </p:spPr>
        <p:txBody>
          <a:bodyPr>
            <a:normAutofit/>
          </a:bodyPr>
          <a:lstStyle/>
          <a:p>
            <a:r>
              <a:rPr lang="en-US" i="1" dirty="0"/>
              <a:t>Carstens v. De Sellem</a:t>
            </a:r>
            <a:br>
              <a:rPr lang="en-US" i="1" dirty="0"/>
            </a:br>
            <a:r>
              <a:rPr lang="en-US" dirty="0"/>
              <a:t>82 Wash. 643 (WA Supr. Ct. 1914)</a:t>
            </a:r>
          </a:p>
        </p:txBody>
      </p:sp>
    </p:spTree>
    <p:extLst>
      <p:ext uri="{BB962C8B-B14F-4D97-AF65-F5344CB8AC3E}">
        <p14:creationId xmlns:p14="http://schemas.microsoft.com/office/powerpoint/2010/main" val="3300456980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B6A065-1D0B-776D-3905-E98CE45C94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AF920D-EC9B-392B-FF11-1E93BD0BCC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Tree Failure</a:t>
            </a:r>
          </a:p>
          <a:p>
            <a:r>
              <a:rPr lang="en-US" sz="2800" dirty="0"/>
              <a:t>Sidewalk Trip and Fall</a:t>
            </a:r>
          </a:p>
          <a:p>
            <a:r>
              <a:rPr lang="en-US" sz="2800" dirty="0"/>
              <a:t>Street Obstructions</a:t>
            </a:r>
          </a:p>
          <a:p>
            <a:r>
              <a:rPr lang="en-US" sz="2800" dirty="0"/>
              <a:t>Property Rights</a:t>
            </a:r>
          </a:p>
        </p:txBody>
      </p:sp>
    </p:spTree>
    <p:extLst>
      <p:ext uri="{BB962C8B-B14F-4D97-AF65-F5344CB8AC3E}">
        <p14:creationId xmlns:p14="http://schemas.microsoft.com/office/powerpoint/2010/main" val="2803022578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52E50C-DACC-3DD1-17A7-79951894C1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251DBA-629B-BD90-DCD8-00646EF34F1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Case Illustrations in Urban Forestry Law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A0C5916-9160-7FDB-4171-A104257F95D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James Komen</a:t>
            </a:r>
          </a:p>
          <a:p>
            <a:r>
              <a:rPr lang="en-US" dirty="0"/>
              <a:t>BCMA #WE-9909B</a:t>
            </a:r>
          </a:p>
          <a:p>
            <a:r>
              <a:rPr lang="en-US" dirty="0"/>
              <a:t>RCA #555</a:t>
            </a:r>
          </a:p>
        </p:txBody>
      </p:sp>
    </p:spTree>
    <p:extLst>
      <p:ext uri="{BB962C8B-B14F-4D97-AF65-F5344CB8AC3E}">
        <p14:creationId xmlns:p14="http://schemas.microsoft.com/office/powerpoint/2010/main" val="6733162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BFB054-BAD9-6EFB-E259-6129D90E6C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02166A-938D-BB64-489F-3E4D801EBF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879" y="624110"/>
            <a:ext cx="10430540" cy="1280890"/>
          </a:xfrm>
        </p:spPr>
        <p:txBody>
          <a:bodyPr>
            <a:normAutofit/>
          </a:bodyPr>
          <a:lstStyle/>
          <a:p>
            <a:r>
              <a:rPr lang="en-US" i="1" dirty="0"/>
              <a:t>Toledo v. United States</a:t>
            </a:r>
            <a:br>
              <a:rPr lang="en-US" dirty="0"/>
            </a:br>
            <a:r>
              <a:rPr lang="en-US" dirty="0"/>
              <a:t>95 </a:t>
            </a:r>
            <a:r>
              <a:rPr lang="en-US" dirty="0" err="1"/>
              <a:t>F.Supp</a:t>
            </a:r>
            <a:r>
              <a:rPr lang="en-US" dirty="0"/>
              <a:t>. 838 (USDC PR 1951)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A18155E-84A7-C79B-5AE6-9907E17818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24066" y="2030330"/>
            <a:ext cx="6702706" cy="4468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8787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4E3E12-39EB-23F3-ED18-25666CFFCB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3F8F43-836D-73F9-DC9D-457F4431CA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56390" y="2243470"/>
            <a:ext cx="9422839" cy="3452392"/>
          </a:xfrm>
        </p:spPr>
        <p:txBody>
          <a:bodyPr>
            <a:normAutofit/>
          </a:bodyPr>
          <a:lstStyle/>
          <a:p>
            <a:r>
              <a:rPr lang="en-US" sz="2800" dirty="0"/>
              <a:t>“how long such tree should be preserved for experimentation or when it should be removed and destroyed, are precisely the kind of discretionary functions [that are immune from liability]”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FDA59A6-60DF-87FE-54F9-4C0B16D80C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879" y="624110"/>
            <a:ext cx="10430540" cy="1280890"/>
          </a:xfrm>
        </p:spPr>
        <p:txBody>
          <a:bodyPr>
            <a:normAutofit/>
          </a:bodyPr>
          <a:lstStyle/>
          <a:p>
            <a:r>
              <a:rPr lang="en-US" i="1" dirty="0"/>
              <a:t>Toledo v. United States</a:t>
            </a:r>
            <a:br>
              <a:rPr lang="en-US" dirty="0"/>
            </a:br>
            <a:r>
              <a:rPr lang="en-US" dirty="0"/>
              <a:t>95 </a:t>
            </a:r>
            <a:r>
              <a:rPr lang="en-US" dirty="0" err="1"/>
              <a:t>F.Supp</a:t>
            </a:r>
            <a:r>
              <a:rPr lang="en-US" dirty="0"/>
              <a:t>. 838 (USDC PR 1951)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5859249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4E3391-301D-173F-9485-6059F1A437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A22FDC-0676-B2A2-5BC8-7603BF4D6C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879" y="624110"/>
            <a:ext cx="10430540" cy="1280890"/>
          </a:xfrm>
        </p:spPr>
        <p:txBody>
          <a:bodyPr>
            <a:normAutofit/>
          </a:bodyPr>
          <a:lstStyle/>
          <a:p>
            <a:r>
              <a:rPr lang="en-US" i="1" dirty="0"/>
              <a:t>Rose v. Pershing County</a:t>
            </a:r>
            <a:br>
              <a:rPr lang="en-US" dirty="0"/>
            </a:br>
            <a:r>
              <a:rPr lang="en-US" dirty="0"/>
              <a:t>2014 LEXIS 1611 (NV Sup. Ct. 2014)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7B5582E-0003-FFD7-593C-73B210B627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1899" y="1905000"/>
            <a:ext cx="6847013" cy="4530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1826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EA3C16-5FDA-A481-B858-DE52DFF8D1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FB0355-4F7D-F530-80C6-6DFF2895A9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879" y="624110"/>
            <a:ext cx="10430540" cy="1280890"/>
          </a:xfrm>
        </p:spPr>
        <p:txBody>
          <a:bodyPr>
            <a:normAutofit/>
          </a:bodyPr>
          <a:lstStyle/>
          <a:p>
            <a:r>
              <a:rPr lang="en-US" i="1" dirty="0"/>
              <a:t>Rose v. Pershing County</a:t>
            </a:r>
            <a:br>
              <a:rPr lang="en-US" dirty="0"/>
            </a:br>
            <a:r>
              <a:rPr lang="en-US" dirty="0"/>
              <a:t>2014 LEXIS 1611 (NV Sup. Ct. 2014)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32FBEC2-1AD5-20CF-ED30-CBD703410D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51899" y="2231710"/>
            <a:ext cx="6847013" cy="3877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474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766E58-7194-763F-73C5-80801D0BE5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A37B80-D7F2-1972-CF19-9F847832DB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879" y="624110"/>
            <a:ext cx="10430540" cy="1280890"/>
          </a:xfrm>
        </p:spPr>
        <p:txBody>
          <a:bodyPr>
            <a:normAutofit/>
          </a:bodyPr>
          <a:lstStyle/>
          <a:p>
            <a:r>
              <a:rPr lang="en-US" i="1" dirty="0"/>
              <a:t>Rose v. Pershing County</a:t>
            </a:r>
            <a:br>
              <a:rPr lang="en-US" dirty="0"/>
            </a:br>
            <a:r>
              <a:rPr lang="en-US" dirty="0"/>
              <a:t>2014 LEXIS 1611 (NV Sup. Ct. 2014)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366D672-050B-DFA2-843F-F62951E6AE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51899" y="2238233"/>
            <a:ext cx="6847013" cy="3864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9994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299554-6345-3DC9-37A5-D4A2C64E91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AE71D3-3822-291B-DE16-46095E2771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8475" y="2569210"/>
            <a:ext cx="10515815" cy="3785870"/>
          </a:xfrm>
        </p:spPr>
        <p:txBody>
          <a:bodyPr>
            <a:normAutofit/>
          </a:bodyPr>
          <a:lstStyle/>
          <a:p>
            <a:r>
              <a:rPr lang="en-US" sz="2800" dirty="0"/>
              <a:t>“serious safety issues…were too far removed from a policy consideration”</a:t>
            </a:r>
          </a:p>
          <a:p>
            <a:r>
              <a:rPr lang="en-US" sz="2800" dirty="0"/>
              <a:t>“removing an obvious health hazard is a matter of safety and not policy”</a:t>
            </a:r>
          </a:p>
          <a:p>
            <a:r>
              <a:rPr lang="en-US" sz="2800" dirty="0"/>
              <a:t>“decision not to warn of a </a:t>
            </a:r>
            <a:r>
              <a:rPr lang="en-US" sz="2800" i="1" dirty="0"/>
              <a:t>specific known hazard…</a:t>
            </a:r>
            <a:r>
              <a:rPr lang="en-US" sz="2800" dirty="0"/>
              <a:t>is not the kind of broader…policy decision that the discretionary function exception is intended to protect.”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4C21649-B385-B534-F5EB-81E891CA92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879" y="624110"/>
            <a:ext cx="10430540" cy="1280890"/>
          </a:xfrm>
        </p:spPr>
        <p:txBody>
          <a:bodyPr>
            <a:normAutofit/>
          </a:bodyPr>
          <a:lstStyle/>
          <a:p>
            <a:r>
              <a:rPr lang="en-US" i="1" dirty="0"/>
              <a:t>Rose v. Pershing County</a:t>
            </a:r>
            <a:br>
              <a:rPr lang="en-US" dirty="0"/>
            </a:br>
            <a:r>
              <a:rPr lang="en-US" dirty="0"/>
              <a:t>2014 LEXIS 1611 (NV Sup. Ct. 2014)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7848918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14E8C7-D3EF-403A-AA78-FF0350F166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Tree Failure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D69348-AB3C-B041-1FD4-8EA107C432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2902569"/>
          </a:xfrm>
        </p:spPr>
        <p:txBody>
          <a:bodyPr>
            <a:normAutofit/>
          </a:bodyPr>
          <a:lstStyle/>
          <a:p>
            <a:r>
              <a:rPr lang="nn-NO" i="1" dirty="0"/>
              <a:t>Turner v. Wichita  </a:t>
            </a:r>
            <a:r>
              <a:rPr lang="nn-NO" dirty="0"/>
              <a:t>143 Kan. 808 (KS Sup. Ct. 1936)</a:t>
            </a:r>
          </a:p>
          <a:p>
            <a:r>
              <a:rPr lang="pl-PL" i="1" dirty="0"/>
              <a:t>Swope v. Wichita</a:t>
            </a:r>
            <a:r>
              <a:rPr lang="en-US" i="1" dirty="0"/>
              <a:t>  </a:t>
            </a:r>
            <a:r>
              <a:rPr lang="pl-PL" dirty="0"/>
              <a:t>141 Kan. 388 (KS Sup. Ct.</a:t>
            </a:r>
            <a:r>
              <a:rPr lang="en-US" dirty="0"/>
              <a:t> </a:t>
            </a:r>
            <a:r>
              <a:rPr lang="pl-PL" dirty="0"/>
              <a:t>1935)</a:t>
            </a:r>
            <a:endParaRPr lang="en-US" dirty="0"/>
          </a:p>
          <a:p>
            <a:r>
              <a:rPr lang="en-US" i="1" dirty="0"/>
              <a:t>Toledo v. United States  </a:t>
            </a:r>
            <a:r>
              <a:rPr lang="en-US" dirty="0"/>
              <a:t>95 </a:t>
            </a:r>
            <a:r>
              <a:rPr lang="en-US" dirty="0" err="1"/>
              <a:t>F.Supp</a:t>
            </a:r>
            <a:r>
              <a:rPr lang="en-US" dirty="0"/>
              <a:t>. 838 (USDC PR 1951)</a:t>
            </a:r>
          </a:p>
          <a:p>
            <a:r>
              <a:rPr lang="nn-NO" i="1" dirty="0"/>
              <a:t>Rose v. Pershing County</a:t>
            </a:r>
            <a:r>
              <a:rPr lang="nn-NO" dirty="0"/>
              <a:t> 2014 LEXIS 1611 (NV Sup. Ct. 2014)</a:t>
            </a:r>
            <a:endParaRPr lang="nn-NO" i="1" dirty="0"/>
          </a:p>
          <a:p>
            <a:r>
              <a:rPr lang="sv-SE" i="1" dirty="0"/>
              <a:t>Siple v. Topeka  </a:t>
            </a:r>
            <a:r>
              <a:rPr lang="sv-SE" dirty="0"/>
              <a:t>235 Kan. 167 (KS Sup. Ct. 1984)</a:t>
            </a:r>
          </a:p>
          <a:p>
            <a:r>
              <a:rPr lang="en-US" i="1" dirty="0"/>
              <a:t>Evans v. Spokane County	</a:t>
            </a:r>
            <a:r>
              <a:rPr lang="en-US" dirty="0"/>
              <a:t>15 Wash.App.2d 1011 (WA Ct. App. 2020)</a:t>
            </a:r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556248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C1F39A3-B546-B220-478D-C5D019C57E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81396" y="1413438"/>
            <a:ext cx="7429208" cy="5444561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471F027C-A099-98ED-725C-D0594E2FC0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879" y="624110"/>
            <a:ext cx="10430540" cy="1280890"/>
          </a:xfrm>
        </p:spPr>
        <p:txBody>
          <a:bodyPr>
            <a:normAutofit/>
          </a:bodyPr>
          <a:lstStyle/>
          <a:p>
            <a:r>
              <a:rPr lang="sv-SE" i="1" dirty="0"/>
              <a:t>Siple v. Topeka</a:t>
            </a:r>
            <a:br>
              <a:rPr lang="sv-SE" i="1" dirty="0"/>
            </a:br>
            <a:r>
              <a:rPr lang="sv-SE" dirty="0"/>
              <a:t>235 Kan. 167 (KS Sup. Ct. 1984)</a:t>
            </a:r>
          </a:p>
        </p:txBody>
      </p:sp>
    </p:spTree>
    <p:extLst>
      <p:ext uri="{BB962C8B-B14F-4D97-AF65-F5344CB8AC3E}">
        <p14:creationId xmlns:p14="http://schemas.microsoft.com/office/powerpoint/2010/main" val="21026582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C1F39A3-B546-B220-478D-C5D019C57E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81397" y="1413438"/>
            <a:ext cx="7429206" cy="5444561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42009ACF-242F-0233-DAC2-8D53D30E04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879" y="624110"/>
            <a:ext cx="10430540" cy="1280890"/>
          </a:xfrm>
        </p:spPr>
        <p:txBody>
          <a:bodyPr>
            <a:normAutofit/>
          </a:bodyPr>
          <a:lstStyle/>
          <a:p>
            <a:r>
              <a:rPr lang="sv-SE" i="1" dirty="0"/>
              <a:t>Siple v. Topeka</a:t>
            </a:r>
            <a:br>
              <a:rPr lang="sv-SE" i="1" dirty="0"/>
            </a:br>
            <a:r>
              <a:rPr lang="sv-SE" dirty="0"/>
              <a:t>235 Kan. 167 (KS Sup. Ct. 1984)</a:t>
            </a:r>
          </a:p>
        </p:txBody>
      </p:sp>
    </p:spTree>
    <p:extLst>
      <p:ext uri="{BB962C8B-B14F-4D97-AF65-F5344CB8AC3E}">
        <p14:creationId xmlns:p14="http://schemas.microsoft.com/office/powerpoint/2010/main" val="2270827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C1F39A3-B546-B220-478D-C5D019C57E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396" y="1413438"/>
            <a:ext cx="7429208" cy="5444562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B9950260-BFF9-D8EE-2744-C6705361E6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879" y="624110"/>
            <a:ext cx="10430540" cy="1280890"/>
          </a:xfrm>
        </p:spPr>
        <p:txBody>
          <a:bodyPr>
            <a:normAutofit/>
          </a:bodyPr>
          <a:lstStyle/>
          <a:p>
            <a:r>
              <a:rPr lang="sv-SE" i="1" dirty="0"/>
              <a:t>Siple v. Topeka</a:t>
            </a:r>
            <a:br>
              <a:rPr lang="sv-SE" i="1" dirty="0"/>
            </a:br>
            <a:r>
              <a:rPr lang="sv-SE" dirty="0"/>
              <a:t>235 Kan. 167 (KS Sup. Ct. 1984)</a:t>
            </a:r>
          </a:p>
        </p:txBody>
      </p:sp>
    </p:spTree>
    <p:extLst>
      <p:ext uri="{BB962C8B-B14F-4D97-AF65-F5344CB8AC3E}">
        <p14:creationId xmlns:p14="http://schemas.microsoft.com/office/powerpoint/2010/main" val="17706708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C1F39A3-B546-B220-478D-C5D019C57E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81397" y="1402805"/>
            <a:ext cx="7429205" cy="544456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723A78D5-CDAC-ECEF-F0CA-143C509603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879" y="624110"/>
            <a:ext cx="10430540" cy="1280890"/>
          </a:xfrm>
        </p:spPr>
        <p:txBody>
          <a:bodyPr>
            <a:normAutofit/>
          </a:bodyPr>
          <a:lstStyle/>
          <a:p>
            <a:r>
              <a:rPr lang="sv-SE" i="1" dirty="0"/>
              <a:t>Siple v. Topeka</a:t>
            </a:r>
            <a:br>
              <a:rPr lang="sv-SE" i="1" dirty="0"/>
            </a:br>
            <a:r>
              <a:rPr lang="sv-SE" dirty="0"/>
              <a:t>235 Kan. 167 (KS Sup. Ct. 1984)</a:t>
            </a:r>
          </a:p>
        </p:txBody>
      </p:sp>
    </p:spTree>
    <p:extLst>
      <p:ext uri="{BB962C8B-B14F-4D97-AF65-F5344CB8AC3E}">
        <p14:creationId xmlns:p14="http://schemas.microsoft.com/office/powerpoint/2010/main" val="39800882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D50B82-BCB3-6D69-D7F5-768CC29DB8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879" y="624110"/>
            <a:ext cx="10430540" cy="1280890"/>
          </a:xfrm>
        </p:spPr>
        <p:txBody>
          <a:bodyPr>
            <a:normAutofit/>
          </a:bodyPr>
          <a:lstStyle/>
          <a:p>
            <a:r>
              <a:rPr lang="sv-SE" i="1" dirty="0"/>
              <a:t>Siple v. Topeka</a:t>
            </a:r>
            <a:br>
              <a:rPr lang="sv-SE" i="1" dirty="0"/>
            </a:br>
            <a:r>
              <a:rPr lang="sv-SE" dirty="0"/>
              <a:t>235 Kan. 167 (KS Sup. Ct. 1984)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C1F39A3-B546-B220-478D-C5D019C57E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81397" y="1402805"/>
            <a:ext cx="7429205" cy="5444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9705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729A2C-DAD1-3991-47D7-0BA7B891C4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348E38-56C5-44F4-A624-50A94603F9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879" y="624110"/>
            <a:ext cx="10430540" cy="1280890"/>
          </a:xfrm>
        </p:spPr>
        <p:txBody>
          <a:bodyPr>
            <a:normAutofit fontScale="90000"/>
          </a:bodyPr>
          <a:lstStyle/>
          <a:p>
            <a:r>
              <a:rPr lang="en-US" i="1" dirty="0"/>
              <a:t>Evans v. Spokane County	</a:t>
            </a:r>
            <a:br>
              <a:rPr lang="en-US" i="1" dirty="0"/>
            </a:br>
            <a:r>
              <a:rPr lang="en-US" dirty="0"/>
              <a:t>15 Wash.App.2d 1011 (WA Ct. App. 2020)</a:t>
            </a:r>
            <a:br>
              <a:rPr lang="en-US" dirty="0"/>
            </a:br>
            <a:br>
              <a:rPr lang="en-US" i="1" dirty="0"/>
            </a:br>
            <a:endParaRPr lang="it-IT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5C31F75-731E-0D18-B14C-D51CD43604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1033" y="1853564"/>
            <a:ext cx="6237590" cy="4855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90128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6F3999-5528-AD0D-8039-996D63E65E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6E1F42-98AE-A3ED-03BA-BA79E09457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879" y="624110"/>
            <a:ext cx="10430540" cy="1280890"/>
          </a:xfrm>
        </p:spPr>
        <p:txBody>
          <a:bodyPr>
            <a:normAutofit fontScale="90000"/>
          </a:bodyPr>
          <a:lstStyle/>
          <a:p>
            <a:r>
              <a:rPr lang="en-US" i="1" dirty="0"/>
              <a:t>Evans v. Spokane County	</a:t>
            </a:r>
            <a:br>
              <a:rPr lang="en-US" i="1" dirty="0"/>
            </a:br>
            <a:r>
              <a:rPr lang="en-US" dirty="0"/>
              <a:t>15 Wash.App.2d 1011 (WA Ct. App. 2020)</a:t>
            </a:r>
            <a:br>
              <a:rPr lang="en-US" dirty="0"/>
            </a:br>
            <a:br>
              <a:rPr lang="en-US" i="1" dirty="0"/>
            </a:br>
            <a:endParaRPr lang="it-IT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0D965CC-A3CB-46D7-1AF1-89D27BB0E2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90308" y="1704703"/>
            <a:ext cx="8661990" cy="5059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84454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33AB98-174E-33EB-F460-122CEAF435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3F10C06E-61FE-6467-A7C1-13F8CBF6B0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39745" y="2029342"/>
            <a:ext cx="9939766" cy="4102100"/>
          </a:xfrm>
        </p:spPr>
        <p:txBody>
          <a:bodyPr>
            <a:normAutofit/>
          </a:bodyPr>
          <a:lstStyle/>
          <a:p>
            <a:r>
              <a:rPr lang="en-US" sz="2400" dirty="0"/>
              <a:t>“Act of God”: “natural phenomenon…so far outside the range of human experience that ordinary care did not require that it should be anticipated”</a:t>
            </a:r>
          </a:p>
          <a:p>
            <a:r>
              <a:rPr lang="en-US" sz="2400" dirty="0"/>
              <a:t>“…it is not sufficient that such phenomena are unusual or of rare occurrence.”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8E4BE6D-0F32-2A2B-A34B-6EE7DC5D35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879" y="624110"/>
            <a:ext cx="10430540" cy="1280890"/>
          </a:xfrm>
        </p:spPr>
        <p:txBody>
          <a:bodyPr>
            <a:normAutofit fontScale="90000"/>
          </a:bodyPr>
          <a:lstStyle/>
          <a:p>
            <a:r>
              <a:rPr lang="en-US" i="1" dirty="0"/>
              <a:t>Evans v. Spokane County	</a:t>
            </a:r>
            <a:br>
              <a:rPr lang="en-US" i="1" dirty="0"/>
            </a:br>
            <a:r>
              <a:rPr lang="en-US" dirty="0"/>
              <a:t>15 Wash.App.2d 1011 (WA Ct. App. 2020)</a:t>
            </a:r>
            <a:br>
              <a:rPr lang="en-US" dirty="0"/>
            </a:br>
            <a:br>
              <a:rPr lang="en-US" i="1" dirty="0"/>
            </a:b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63335430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81A76B-5A49-976D-E14E-6D2F6F5347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80F1BFEA-B027-2D32-DCC6-DAEA321344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39745" y="2029342"/>
            <a:ext cx="9939766" cy="4102100"/>
          </a:xfrm>
        </p:spPr>
        <p:txBody>
          <a:bodyPr>
            <a:normAutofit/>
          </a:bodyPr>
          <a:lstStyle/>
          <a:p>
            <a:r>
              <a:rPr lang="en-US" sz="2400" dirty="0"/>
              <a:t>“…the fact that harm is brought about through the intervention of another force does not relieve the actor of liability.”</a:t>
            </a:r>
          </a:p>
          <a:p>
            <a:r>
              <a:rPr lang="en-US" sz="2400" dirty="0"/>
              <a:t>“…the risk that a diseased tree would snap in strong winds was within the ambit of the hazards covered by the County’s duty.”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DE16C9A-E606-8EF7-C893-AD7AE4DD22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879" y="624110"/>
            <a:ext cx="10430540" cy="1280890"/>
          </a:xfrm>
        </p:spPr>
        <p:txBody>
          <a:bodyPr>
            <a:normAutofit fontScale="90000"/>
          </a:bodyPr>
          <a:lstStyle/>
          <a:p>
            <a:r>
              <a:rPr lang="en-US" i="1" dirty="0"/>
              <a:t>Evans v. Spokane County	</a:t>
            </a:r>
            <a:br>
              <a:rPr lang="en-US" i="1" dirty="0"/>
            </a:br>
            <a:r>
              <a:rPr lang="en-US" dirty="0"/>
              <a:t>15 Wash.App.2d 1011 (WA Ct. App. 2020)</a:t>
            </a:r>
            <a:br>
              <a:rPr lang="en-US" dirty="0"/>
            </a:br>
            <a:br>
              <a:rPr lang="en-US" i="1" dirty="0"/>
            </a:b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42379937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B24406-F6E4-3F6E-1015-B238E4D00A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C8B5C442-A563-8BBF-22B3-6910B0584A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39745" y="2029342"/>
            <a:ext cx="9939766" cy="4102100"/>
          </a:xfrm>
        </p:spPr>
        <p:txBody>
          <a:bodyPr>
            <a:normAutofit/>
          </a:bodyPr>
          <a:lstStyle/>
          <a:p>
            <a:r>
              <a:rPr lang="el-GR" sz="2400" dirty="0"/>
              <a:t>π</a:t>
            </a:r>
            <a:r>
              <a:rPr lang="en-US" sz="2400" dirty="0"/>
              <a:t> expert testified tree failed due to disease caused by negligent application of herbicides</a:t>
            </a:r>
          </a:p>
          <a:p>
            <a:r>
              <a:rPr lang="en-US" sz="2400" dirty="0"/>
              <a:t>“…a duty may arise…where an owner…takes the trees out of their natural condition such that the premises become an artificial condition.”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591786E-29A7-CFDD-9ABF-29FC1CCA18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879" y="624110"/>
            <a:ext cx="10430540" cy="1140522"/>
          </a:xfrm>
        </p:spPr>
        <p:txBody>
          <a:bodyPr>
            <a:normAutofit fontScale="90000"/>
          </a:bodyPr>
          <a:lstStyle/>
          <a:p>
            <a:r>
              <a:rPr lang="en-US" i="1" dirty="0"/>
              <a:t>Evans v. Spokane County	</a:t>
            </a:r>
            <a:br>
              <a:rPr lang="en-US" i="1" dirty="0"/>
            </a:br>
            <a:r>
              <a:rPr lang="en-US" dirty="0"/>
              <a:t>15 Wash.App.2d 1011 (WA Ct. App. 2020)</a:t>
            </a:r>
            <a:br>
              <a:rPr lang="en-US" dirty="0"/>
            </a:br>
            <a:br>
              <a:rPr lang="en-US" i="1" dirty="0"/>
            </a:b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1666558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FB8FE41-F88D-7AAD-E6B0-9EB684C025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879" y="624110"/>
            <a:ext cx="10430540" cy="1280890"/>
          </a:xfrm>
        </p:spPr>
        <p:txBody>
          <a:bodyPr>
            <a:normAutofit/>
          </a:bodyPr>
          <a:lstStyle/>
          <a:p>
            <a:r>
              <a:rPr lang="nn-NO" i="1" dirty="0"/>
              <a:t>Turner v. Wichita</a:t>
            </a:r>
            <a:br>
              <a:rPr lang="nn-NO" i="1" dirty="0"/>
            </a:br>
            <a:r>
              <a:rPr lang="nn-NO" dirty="0"/>
              <a:t>143 Kan. 808 (KS Sup. Ct. 1936)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3FC2148-A594-ED58-CDE8-8F638101ED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41212" y="1732744"/>
            <a:ext cx="7574117" cy="5550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33862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009C6B-961E-CD5B-6522-63E713F67C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66C15B68-F37E-C729-24D5-02361D5A1E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39745" y="2029342"/>
            <a:ext cx="9939766" cy="4102100"/>
          </a:xfrm>
        </p:spPr>
        <p:txBody>
          <a:bodyPr>
            <a:normAutofit/>
          </a:bodyPr>
          <a:lstStyle/>
          <a:p>
            <a:r>
              <a:rPr lang="en-US" sz="2400" dirty="0"/>
              <a:t>“there is no duty to consistently and constantly check…for non-visible rot.”</a:t>
            </a:r>
          </a:p>
          <a:p>
            <a:r>
              <a:rPr lang="en-US" sz="2400" dirty="0"/>
              <a:t>“…decay must be visible, apparent, and patent…”</a:t>
            </a:r>
            <a:br>
              <a:rPr lang="en-US" sz="2400" dirty="0"/>
            </a:br>
            <a:br>
              <a:rPr lang="en-US" sz="2400" dirty="0"/>
            </a:br>
            <a:endParaRPr lang="en-US" sz="2400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81AEB8A-98F7-4682-7939-861F691358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879" y="624110"/>
            <a:ext cx="10430540" cy="1028227"/>
          </a:xfrm>
        </p:spPr>
        <p:txBody>
          <a:bodyPr>
            <a:normAutofit fontScale="90000"/>
          </a:bodyPr>
          <a:lstStyle/>
          <a:p>
            <a:r>
              <a:rPr lang="en-US" i="1" dirty="0"/>
              <a:t>Evans v. Spokane County	</a:t>
            </a:r>
            <a:br>
              <a:rPr lang="en-US" i="1" dirty="0"/>
            </a:br>
            <a:r>
              <a:rPr lang="en-US" dirty="0"/>
              <a:t>15 Wash.App.2d 1011 (WA Ct. App. 2020)</a:t>
            </a:r>
            <a:br>
              <a:rPr lang="en-US" dirty="0"/>
            </a:br>
            <a:br>
              <a:rPr lang="en-US" i="1" dirty="0"/>
            </a:b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55635963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A808E2-B59F-1A81-434B-28400B3801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EBF4E4AC-1B97-5077-A235-525E8D8A99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39745" y="2029342"/>
            <a:ext cx="9939766" cy="4102100"/>
          </a:xfrm>
        </p:spPr>
        <p:txBody>
          <a:bodyPr>
            <a:normAutofit/>
          </a:bodyPr>
          <a:lstStyle/>
          <a:p>
            <a:r>
              <a:rPr lang="en-US" sz="2400" dirty="0"/>
              <a:t>“there is no duty to consistently and constantly check…for non-visible rot.”</a:t>
            </a:r>
          </a:p>
          <a:p>
            <a:r>
              <a:rPr lang="en-US" sz="2400" dirty="0"/>
              <a:t>“…decay must be visible, apparent, and patent…”</a:t>
            </a:r>
            <a:br>
              <a:rPr lang="en-US" sz="2400" dirty="0"/>
            </a:br>
            <a:endParaRPr lang="en-US" sz="2400" dirty="0"/>
          </a:p>
          <a:p>
            <a:pPr marL="0" indent="0">
              <a:buNone/>
            </a:pPr>
            <a:r>
              <a:rPr lang="en-US" sz="2400" b="1" dirty="0"/>
              <a:t>	FOR A LAYPERSON</a:t>
            </a:r>
            <a:br>
              <a:rPr lang="en-US" sz="2400" b="1" dirty="0"/>
            </a:br>
            <a:endParaRPr lang="en-US" sz="2400" b="1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AF44F76-6AD5-25F3-0921-1F84997874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879" y="624110"/>
            <a:ext cx="10430540" cy="1028227"/>
          </a:xfrm>
        </p:spPr>
        <p:txBody>
          <a:bodyPr>
            <a:normAutofit fontScale="90000"/>
          </a:bodyPr>
          <a:lstStyle/>
          <a:p>
            <a:r>
              <a:rPr lang="en-US" i="1" dirty="0"/>
              <a:t>Evans v. Spokane County	</a:t>
            </a:r>
            <a:br>
              <a:rPr lang="en-US" i="1" dirty="0"/>
            </a:br>
            <a:r>
              <a:rPr lang="en-US" dirty="0"/>
              <a:t>15 Wash.App.2d 1011 (WA Ct. App. 2020)</a:t>
            </a:r>
            <a:br>
              <a:rPr lang="en-US" dirty="0"/>
            </a:br>
            <a:br>
              <a:rPr lang="en-US" i="1" dirty="0"/>
            </a:b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20115353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A7AFD2-05A6-F710-C45E-AD5FD73C9E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210B4656-AF35-51BE-B05B-5C9362A330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39745" y="2029342"/>
            <a:ext cx="9939766" cy="4102100"/>
          </a:xfrm>
        </p:spPr>
        <p:txBody>
          <a:bodyPr>
            <a:normAutofit/>
          </a:bodyPr>
          <a:lstStyle/>
          <a:p>
            <a:r>
              <a:rPr lang="en-US" sz="2400" dirty="0"/>
              <a:t>“there is no duty to consistently and constantly check…for non-visible rot.”</a:t>
            </a:r>
          </a:p>
          <a:p>
            <a:r>
              <a:rPr lang="en-US" sz="2400" dirty="0"/>
              <a:t>“…decay must be visible, apparent, and patent…”</a:t>
            </a:r>
            <a:br>
              <a:rPr lang="en-US" sz="2400" dirty="0"/>
            </a:br>
            <a:endParaRPr lang="en-US" sz="2400" dirty="0"/>
          </a:p>
          <a:p>
            <a:pPr marL="0" indent="0">
              <a:buNone/>
            </a:pPr>
            <a:r>
              <a:rPr lang="en-US" sz="2400" b="1" dirty="0"/>
              <a:t>	FOR A LAYPERSON</a:t>
            </a:r>
            <a:br>
              <a:rPr lang="en-US" sz="2400" b="1" dirty="0"/>
            </a:br>
            <a:endParaRPr lang="en-US" sz="2400" b="1" dirty="0"/>
          </a:p>
          <a:p>
            <a:r>
              <a:rPr lang="en-US" sz="2400" dirty="0"/>
              <a:t>But “…for those who have acquired knowledge beyond that of an ordinary person in the course of their work, the law will demand conduct consistent with that acquired knowledge.“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EB660E5-39BF-8E21-AE51-D084397B96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879" y="624110"/>
            <a:ext cx="10430540" cy="1028227"/>
          </a:xfrm>
        </p:spPr>
        <p:txBody>
          <a:bodyPr>
            <a:normAutofit fontScale="90000"/>
          </a:bodyPr>
          <a:lstStyle/>
          <a:p>
            <a:r>
              <a:rPr lang="en-US" i="1" dirty="0"/>
              <a:t>Evans v. Spokane County	</a:t>
            </a:r>
            <a:br>
              <a:rPr lang="en-US" i="1" dirty="0"/>
            </a:br>
            <a:r>
              <a:rPr lang="en-US" dirty="0"/>
              <a:t>15 Wash.App.2d 1011 (WA Ct. App. 2020)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3594394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7D5DD7-A703-2C8F-6D49-5AC8C7BE64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27DBC0-BC63-CB21-4842-0C72F2C80D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“The Omaha Cases”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48C3DC-13A2-46BC-517A-F5C89FA851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3232178"/>
          </a:xfrm>
        </p:spPr>
        <p:txBody>
          <a:bodyPr>
            <a:normAutofit/>
          </a:bodyPr>
          <a:lstStyle/>
          <a:p>
            <a:r>
              <a:rPr lang="nn-NO" i="1" dirty="0"/>
              <a:t>McGinn v. Omaha </a:t>
            </a:r>
            <a:r>
              <a:rPr lang="nn-NO" dirty="0"/>
              <a:t>352 N.W.2d 545 (NE Sup. Ct. 1984)</a:t>
            </a:r>
          </a:p>
          <a:p>
            <a:r>
              <a:rPr lang="en-US" i="1" dirty="0"/>
              <a:t>Mott v. City of Omaha </a:t>
            </a:r>
            <a:r>
              <a:rPr lang="en-US" dirty="0"/>
              <a:t>1993 Neb. App. LEXIS 358 (NE Ct. App. 1993)</a:t>
            </a:r>
            <a:endParaRPr lang="nn-NO" dirty="0"/>
          </a:p>
          <a:p>
            <a:r>
              <a:rPr lang="en-US" i="1" dirty="0"/>
              <a:t>Holts v. City of Omaha </a:t>
            </a:r>
            <a:r>
              <a:rPr lang="en-US" dirty="0"/>
              <a:t>2002 Neb. App. LEXIS 203 (NE Ct. App. 2002)</a:t>
            </a:r>
          </a:p>
        </p:txBody>
      </p:sp>
    </p:spTree>
    <p:extLst>
      <p:ext uri="{BB962C8B-B14F-4D97-AF65-F5344CB8AC3E}">
        <p14:creationId xmlns:p14="http://schemas.microsoft.com/office/powerpoint/2010/main" val="286431391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8480E1-83E3-0D37-E95B-2D7AC92631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</p:spPr>
        <p:txBody>
          <a:bodyPr/>
          <a:lstStyle/>
          <a:p>
            <a:r>
              <a:rPr lang="en-US" dirty="0"/>
              <a:t>Who Decides a Case</a:t>
            </a:r>
          </a:p>
        </p:txBody>
      </p:sp>
    </p:spTree>
    <p:extLst>
      <p:ext uri="{BB962C8B-B14F-4D97-AF65-F5344CB8AC3E}">
        <p14:creationId xmlns:p14="http://schemas.microsoft.com/office/powerpoint/2010/main" val="231087765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8480E1-83E3-0D37-E95B-2D7AC92631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Who Decides a Case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672B7B-425D-3366-8D6E-ABDC0B8AFCD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Findings of Fact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35B17D55-56B5-F90B-34E9-004D11B0E76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8215" y="3542644"/>
            <a:ext cx="2244971" cy="2341561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34E1380-D7B9-75C8-908E-6F5F67AA125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435933" y="2603500"/>
            <a:ext cx="3601113" cy="576262"/>
          </a:xfrm>
        </p:spPr>
        <p:txBody>
          <a:bodyPr/>
          <a:lstStyle/>
          <a:p>
            <a:r>
              <a:rPr lang="en-US" b="1" dirty="0"/>
              <a:t>Conclusions of Law</a:t>
            </a:r>
          </a:p>
        </p:txBody>
      </p:sp>
      <p:pic>
        <p:nvPicPr>
          <p:cNvPr id="11" name="Content Placeholder 7">
            <a:extLst>
              <a:ext uri="{FF2B5EF4-FFF2-40B4-BE49-F238E27FC236}">
                <a16:creationId xmlns:a16="http://schemas.microsoft.com/office/drawing/2014/main" id="{9382A832-9BDE-9096-AD52-65BD0B6C6E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7748" y="3308302"/>
            <a:ext cx="1742359" cy="2391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59003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8480E1-83E3-0D37-E95B-2D7AC92631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Who Decides a Case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672B7B-425D-3366-8D6E-ABDC0B8AFCD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Findings of Fact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35B17D55-56B5-F90B-34E9-004D11B0E76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8215" y="3542644"/>
            <a:ext cx="2244971" cy="2341561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34E1380-D7B9-75C8-908E-6F5F67AA125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435933" y="2603500"/>
            <a:ext cx="3601113" cy="576262"/>
          </a:xfrm>
        </p:spPr>
        <p:txBody>
          <a:bodyPr/>
          <a:lstStyle/>
          <a:p>
            <a:r>
              <a:rPr lang="en-US" b="1" dirty="0"/>
              <a:t>Conclusions of Law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CD7EADBD-D9C3-D9AC-D57C-968378863F39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2088" y="3308302"/>
            <a:ext cx="1742359" cy="2391238"/>
          </a:xfrm>
        </p:spPr>
      </p:pic>
      <p:pic>
        <p:nvPicPr>
          <p:cNvPr id="11" name="Content Placeholder 7">
            <a:extLst>
              <a:ext uri="{FF2B5EF4-FFF2-40B4-BE49-F238E27FC236}">
                <a16:creationId xmlns:a16="http://schemas.microsoft.com/office/drawing/2014/main" id="{9382A832-9BDE-9096-AD52-65BD0B6C6E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7748" y="3308302"/>
            <a:ext cx="1742359" cy="239123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6643FFD-DE87-E4C0-9D1C-F9E902A3DF29}"/>
              </a:ext>
            </a:extLst>
          </p:cNvPr>
          <p:cNvSpPr txBox="1"/>
          <p:nvPr/>
        </p:nvSpPr>
        <p:spPr>
          <a:xfrm>
            <a:off x="2045900" y="5884332"/>
            <a:ext cx="11095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Jury Trial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C2B6FBB-5F37-4AA9-FD44-AE663EDA1E69}"/>
              </a:ext>
            </a:extLst>
          </p:cNvPr>
          <p:cNvSpPr txBox="1"/>
          <p:nvPr/>
        </p:nvSpPr>
        <p:spPr>
          <a:xfrm>
            <a:off x="4933014" y="5884332"/>
            <a:ext cx="1380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Bench Trial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58CEA72-28AE-256A-1553-EDBA29B1360C}"/>
              </a:ext>
            </a:extLst>
          </p:cNvPr>
          <p:cNvSpPr txBox="1"/>
          <p:nvPr/>
        </p:nvSpPr>
        <p:spPr>
          <a:xfrm>
            <a:off x="3965333" y="4528759"/>
            <a:ext cx="5245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A2F993F-8F7E-C9B2-656A-55CDBB11A35B}"/>
              </a:ext>
            </a:extLst>
          </p:cNvPr>
          <p:cNvSpPr txBox="1"/>
          <p:nvPr/>
        </p:nvSpPr>
        <p:spPr>
          <a:xfrm>
            <a:off x="8208674" y="5884332"/>
            <a:ext cx="1476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Judge Only</a:t>
            </a:r>
          </a:p>
        </p:txBody>
      </p:sp>
    </p:spTree>
    <p:extLst>
      <p:ext uri="{BB962C8B-B14F-4D97-AF65-F5344CB8AC3E}">
        <p14:creationId xmlns:p14="http://schemas.microsoft.com/office/powerpoint/2010/main" val="336070676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8480E1-83E3-0D37-E95B-2D7AC92631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Standard of Review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687C70D-AAEF-5B8A-8481-D9A0A35C2D3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6869" t="5168" r="16518" b="36890"/>
          <a:stretch/>
        </p:blipFill>
        <p:spPr>
          <a:xfrm>
            <a:off x="5108817" y="2487731"/>
            <a:ext cx="1760068" cy="1882538"/>
          </a:xfrm>
          <a:prstGeom prst="rect">
            <a:avLst/>
          </a:prstGeom>
        </p:spPr>
      </p:pic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1B35C659-6AEB-82F3-E55C-B39DF8FA487C}"/>
              </a:ext>
            </a:extLst>
          </p:cNvPr>
          <p:cNvSpPr txBox="1">
            <a:spLocks/>
          </p:cNvSpPr>
          <p:nvPr/>
        </p:nvSpPr>
        <p:spPr>
          <a:xfrm>
            <a:off x="4689680" y="2066144"/>
            <a:ext cx="2598342" cy="57626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b="0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b="1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1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1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1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1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1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1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1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chemeClr val="tx1"/>
                </a:solidFill>
              </a:rPr>
              <a:t>Appellate Court</a:t>
            </a:r>
          </a:p>
        </p:txBody>
      </p:sp>
    </p:spTree>
    <p:extLst>
      <p:ext uri="{BB962C8B-B14F-4D97-AF65-F5344CB8AC3E}">
        <p14:creationId xmlns:p14="http://schemas.microsoft.com/office/powerpoint/2010/main" val="162515090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8480E1-83E3-0D37-E95B-2D7AC92631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Standard of Review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672B7B-425D-3366-8D6E-ABDC0B8AFC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70843" y="3872313"/>
            <a:ext cx="4825157" cy="576262"/>
          </a:xfrm>
        </p:spPr>
        <p:txBody>
          <a:bodyPr/>
          <a:lstStyle/>
          <a:p>
            <a:r>
              <a:rPr lang="en-US" b="1" dirty="0"/>
              <a:t>Findings of Fact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35B17D55-56B5-F90B-34E9-004D11B0E76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487" y="4503921"/>
            <a:ext cx="2244971" cy="2341561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34E1380-D7B9-75C8-908E-6F5F67AA125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622364" y="3961993"/>
            <a:ext cx="3601113" cy="576262"/>
          </a:xfrm>
        </p:spPr>
        <p:txBody>
          <a:bodyPr/>
          <a:lstStyle/>
          <a:p>
            <a:r>
              <a:rPr lang="en-US" b="1" dirty="0"/>
              <a:t>Conclusions of Law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CD7EADBD-D9C3-D9AC-D57C-968378863F39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6921" y="4448575"/>
            <a:ext cx="1742359" cy="2391238"/>
          </a:xfrm>
        </p:spPr>
      </p:pic>
      <p:pic>
        <p:nvPicPr>
          <p:cNvPr id="11" name="Content Placeholder 7">
            <a:extLst>
              <a:ext uri="{FF2B5EF4-FFF2-40B4-BE49-F238E27FC236}">
                <a16:creationId xmlns:a16="http://schemas.microsoft.com/office/drawing/2014/main" id="{9382A832-9BDE-9096-AD52-65BD0B6C6E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3899" y="4448575"/>
            <a:ext cx="1742359" cy="239123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687C70D-AAEF-5B8A-8481-D9A0A35C2D3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6869" t="5168" r="16518" b="36890"/>
          <a:stretch/>
        </p:blipFill>
        <p:spPr>
          <a:xfrm>
            <a:off x="5108817" y="2487731"/>
            <a:ext cx="1760068" cy="1882538"/>
          </a:xfrm>
          <a:prstGeom prst="rect">
            <a:avLst/>
          </a:prstGeom>
        </p:spPr>
      </p:pic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1B35C659-6AEB-82F3-E55C-B39DF8FA487C}"/>
              </a:ext>
            </a:extLst>
          </p:cNvPr>
          <p:cNvSpPr txBox="1">
            <a:spLocks/>
          </p:cNvSpPr>
          <p:nvPr/>
        </p:nvSpPr>
        <p:spPr>
          <a:xfrm>
            <a:off x="4689680" y="2066144"/>
            <a:ext cx="2598342" cy="57626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b="0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b="1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1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1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1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1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1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1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1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chemeClr val="tx1"/>
                </a:solidFill>
              </a:rPr>
              <a:t>Appellate Court</a:t>
            </a:r>
          </a:p>
        </p:txBody>
      </p:sp>
    </p:spTree>
    <p:extLst>
      <p:ext uri="{BB962C8B-B14F-4D97-AF65-F5344CB8AC3E}">
        <p14:creationId xmlns:p14="http://schemas.microsoft.com/office/powerpoint/2010/main" val="288774695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8480E1-83E3-0D37-E95B-2D7AC92631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Standard of Review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672B7B-425D-3366-8D6E-ABDC0B8AFC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70843" y="3872313"/>
            <a:ext cx="4825157" cy="576262"/>
          </a:xfrm>
        </p:spPr>
        <p:txBody>
          <a:bodyPr/>
          <a:lstStyle/>
          <a:p>
            <a:r>
              <a:rPr lang="en-US" b="1" dirty="0"/>
              <a:t>Findings of Fact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35B17D55-56B5-F90B-34E9-004D11B0E76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487" y="4503921"/>
            <a:ext cx="2244971" cy="2341561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34E1380-D7B9-75C8-908E-6F5F67AA125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622364" y="3961993"/>
            <a:ext cx="3601113" cy="576262"/>
          </a:xfrm>
        </p:spPr>
        <p:txBody>
          <a:bodyPr/>
          <a:lstStyle/>
          <a:p>
            <a:r>
              <a:rPr lang="en-US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Conclusions of Law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CD7EADBD-D9C3-D9AC-D57C-968378863F39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6921" y="4448575"/>
            <a:ext cx="1742359" cy="2391238"/>
          </a:xfrm>
        </p:spPr>
      </p:pic>
      <p:pic>
        <p:nvPicPr>
          <p:cNvPr id="11" name="Content Placeholder 7">
            <a:extLst>
              <a:ext uri="{FF2B5EF4-FFF2-40B4-BE49-F238E27FC236}">
                <a16:creationId xmlns:a16="http://schemas.microsoft.com/office/drawing/2014/main" id="{9382A832-9BDE-9096-AD52-65BD0B6C6E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73899" y="4448575"/>
            <a:ext cx="1742358" cy="239123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687C70D-AAEF-5B8A-8481-D9A0A35C2D3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l="6869" t="5168" r="16518" b="36890"/>
          <a:stretch/>
        </p:blipFill>
        <p:spPr>
          <a:xfrm>
            <a:off x="5108817" y="2487731"/>
            <a:ext cx="1760068" cy="1882538"/>
          </a:xfrm>
          <a:prstGeom prst="rect">
            <a:avLst/>
          </a:prstGeom>
        </p:spPr>
      </p:pic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1B35C659-6AEB-82F3-E55C-B39DF8FA487C}"/>
              </a:ext>
            </a:extLst>
          </p:cNvPr>
          <p:cNvSpPr txBox="1">
            <a:spLocks/>
          </p:cNvSpPr>
          <p:nvPr/>
        </p:nvSpPr>
        <p:spPr>
          <a:xfrm>
            <a:off x="4689680" y="2066144"/>
            <a:ext cx="2598342" cy="57626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b="0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b="1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1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1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1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1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1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1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1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chemeClr val="tx1"/>
                </a:solidFill>
              </a:rPr>
              <a:t>Appellate Court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8C80B9D7-AD7D-C3B3-030E-3750F94EA5BF}"/>
              </a:ext>
            </a:extLst>
          </p:cNvPr>
          <p:cNvCxnSpPr>
            <a:cxnSpLocks/>
          </p:cNvCxnSpPr>
          <p:nvPr/>
        </p:nvCxnSpPr>
        <p:spPr>
          <a:xfrm>
            <a:off x="6738151" y="4215595"/>
            <a:ext cx="985422" cy="80028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1F4A4A3-BF5F-A6E6-A67A-9AB5A94F07CA}"/>
              </a:ext>
            </a:extLst>
          </p:cNvPr>
          <p:cNvCxnSpPr>
            <a:cxnSpLocks/>
          </p:cNvCxnSpPr>
          <p:nvPr/>
        </p:nvCxnSpPr>
        <p:spPr>
          <a:xfrm>
            <a:off x="3533313" y="3284738"/>
            <a:ext cx="2263805" cy="2246050"/>
          </a:xfrm>
          <a:prstGeom prst="line">
            <a:avLst/>
          </a:prstGeom>
          <a:ln w="38100">
            <a:solidFill>
              <a:schemeClr val="accent4">
                <a:lumMod val="60000"/>
                <a:lumOff val="4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05980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FB8FE41-F88D-7AAD-E6B0-9EB684C025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879" y="624110"/>
            <a:ext cx="10430540" cy="1280890"/>
          </a:xfrm>
        </p:spPr>
        <p:txBody>
          <a:bodyPr>
            <a:normAutofit/>
          </a:bodyPr>
          <a:lstStyle/>
          <a:p>
            <a:r>
              <a:rPr lang="nn-NO" i="1" dirty="0"/>
              <a:t>Turner v. Wichita</a:t>
            </a:r>
            <a:br>
              <a:rPr lang="nn-NO" i="1" dirty="0"/>
            </a:br>
            <a:r>
              <a:rPr lang="nn-NO" dirty="0"/>
              <a:t>143 Kan. 808 (KS Sup. Ct. 1936)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3FC2148-A594-ED58-CDE8-8F638101ED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41213" y="1732744"/>
            <a:ext cx="7574115" cy="5550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23403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8480E1-83E3-0D37-E95B-2D7AC92631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Standard of Review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35B17D55-56B5-F90B-34E9-004D11B0E76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6761" y="2418803"/>
            <a:ext cx="2244971" cy="2341561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CD7EADBD-D9C3-D9AC-D57C-968378863F39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1732" y="2369126"/>
            <a:ext cx="1742359" cy="2391238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687C70D-AAEF-5B8A-8481-D9A0A35C2D3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6869" t="5168" r="16518" b="36890"/>
          <a:stretch/>
        </p:blipFill>
        <p:spPr>
          <a:xfrm>
            <a:off x="6784622" y="4760364"/>
            <a:ext cx="1760068" cy="1882538"/>
          </a:xfrm>
          <a:prstGeom prst="rect">
            <a:avLst/>
          </a:prstGeom>
        </p:spPr>
      </p:pic>
      <p:pic>
        <p:nvPicPr>
          <p:cNvPr id="4" name="Content Placeholder 5">
            <a:extLst>
              <a:ext uri="{FF2B5EF4-FFF2-40B4-BE49-F238E27FC236}">
                <a16:creationId xmlns:a16="http://schemas.microsoft.com/office/drawing/2014/main" id="{C5FCE8C8-9ECC-519B-6CEE-13A5F0B3A3C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78062" y="2964747"/>
            <a:ext cx="2303032" cy="2501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21079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8480E1-83E3-0D37-E95B-2D7AC92631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Standard of Review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35B17D55-56B5-F90B-34E9-004D11B0E76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6761" y="2418803"/>
            <a:ext cx="2244971" cy="2341561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CD7EADBD-D9C3-D9AC-D57C-968378863F39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1732" y="2369126"/>
            <a:ext cx="1742359" cy="2391238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687C70D-AAEF-5B8A-8481-D9A0A35C2D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" r="18"/>
          <a:stretch/>
        </p:blipFill>
        <p:spPr>
          <a:xfrm>
            <a:off x="6784622" y="4760364"/>
            <a:ext cx="1760068" cy="1882538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8C80B9D7-AD7D-C3B3-030E-3750F94EA5BF}"/>
              </a:ext>
            </a:extLst>
          </p:cNvPr>
          <p:cNvCxnSpPr>
            <a:cxnSpLocks/>
          </p:cNvCxnSpPr>
          <p:nvPr/>
        </p:nvCxnSpPr>
        <p:spPr>
          <a:xfrm flipV="1">
            <a:off x="4617720" y="4069080"/>
            <a:ext cx="2091690" cy="502920"/>
          </a:xfrm>
          <a:prstGeom prst="straightConnector1">
            <a:avLst/>
          </a:prstGeom>
          <a:ln w="5715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Content Placeholder 5">
            <a:extLst>
              <a:ext uri="{FF2B5EF4-FFF2-40B4-BE49-F238E27FC236}">
                <a16:creationId xmlns:a16="http://schemas.microsoft.com/office/drawing/2014/main" id="{C5FCE8C8-9ECC-519B-6CEE-13A5F0B3A3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78062" y="2964747"/>
            <a:ext cx="2303032" cy="2501696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62755C5D-0085-305E-82B1-3AEA0893B17C}"/>
              </a:ext>
            </a:extLst>
          </p:cNvPr>
          <p:cNvCxnSpPr>
            <a:cxnSpLocks/>
          </p:cNvCxnSpPr>
          <p:nvPr/>
        </p:nvCxnSpPr>
        <p:spPr>
          <a:xfrm flipV="1">
            <a:off x="4892040" y="4572000"/>
            <a:ext cx="2617470" cy="1543050"/>
          </a:xfrm>
          <a:prstGeom prst="line">
            <a:avLst/>
          </a:prstGeom>
          <a:ln w="38100">
            <a:solidFill>
              <a:schemeClr val="accent4">
                <a:lumMod val="60000"/>
                <a:lumOff val="4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318666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8480E1-83E3-0D37-E95B-2D7AC92631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Standard of Review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35B17D55-56B5-F90B-34E9-004D11B0E76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6761" y="2418803"/>
            <a:ext cx="2244971" cy="2341561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CD7EADBD-D9C3-D9AC-D57C-968378863F39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1732" y="2369126"/>
            <a:ext cx="1742359" cy="2391238"/>
          </a:xfrm>
        </p:spPr>
      </p:pic>
      <p:pic>
        <p:nvPicPr>
          <p:cNvPr id="4" name="Content Placeholder 5">
            <a:extLst>
              <a:ext uri="{FF2B5EF4-FFF2-40B4-BE49-F238E27FC236}">
                <a16:creationId xmlns:a16="http://schemas.microsoft.com/office/drawing/2014/main" id="{C5FCE8C8-9ECC-519B-6CEE-13A5F0B3A3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39006" y="2964747"/>
            <a:ext cx="2181143" cy="250169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FDF6912-39F0-1027-5404-FCD6AE684BC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l="6869" t="5168" r="16518" b="36890"/>
          <a:stretch/>
        </p:blipFill>
        <p:spPr>
          <a:xfrm>
            <a:off x="6784622" y="4760364"/>
            <a:ext cx="1760068" cy="1882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75162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8480E1-83E3-0D37-E95B-2D7AC92631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Standard of Review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35B17D55-56B5-F90B-34E9-004D11B0E76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16761" y="2418803"/>
            <a:ext cx="2244971" cy="2341561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CD7EADBD-D9C3-D9AC-D57C-968378863F39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61732" y="2369126"/>
            <a:ext cx="1742359" cy="2391238"/>
          </a:xfr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8C80B9D7-AD7D-C3B3-030E-3750F94EA5BF}"/>
              </a:ext>
            </a:extLst>
          </p:cNvPr>
          <p:cNvCxnSpPr>
            <a:cxnSpLocks/>
          </p:cNvCxnSpPr>
          <p:nvPr/>
        </p:nvCxnSpPr>
        <p:spPr>
          <a:xfrm>
            <a:off x="4539176" y="4914900"/>
            <a:ext cx="1941634" cy="77724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Content Placeholder 5">
            <a:extLst>
              <a:ext uri="{FF2B5EF4-FFF2-40B4-BE49-F238E27FC236}">
                <a16:creationId xmlns:a16="http://schemas.microsoft.com/office/drawing/2014/main" id="{C5FCE8C8-9ECC-519B-6CEE-13A5F0B3A3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39006" y="2964747"/>
            <a:ext cx="2181143" cy="250169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FDF6912-39F0-1027-5404-FCD6AE684BC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l="6869" t="5168" r="16518" b="36890"/>
          <a:stretch/>
        </p:blipFill>
        <p:spPr>
          <a:xfrm>
            <a:off x="6784622" y="4760364"/>
            <a:ext cx="1760068" cy="1882538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D4ABBF6-7BC0-29A3-7ABF-ED6A5B73FF7C}"/>
              </a:ext>
            </a:extLst>
          </p:cNvPr>
          <p:cNvCxnSpPr>
            <a:cxnSpLocks/>
          </p:cNvCxnSpPr>
          <p:nvPr/>
        </p:nvCxnSpPr>
        <p:spPr>
          <a:xfrm>
            <a:off x="4926330" y="2777490"/>
            <a:ext cx="2511877" cy="2032551"/>
          </a:xfrm>
          <a:prstGeom prst="line">
            <a:avLst/>
          </a:prstGeom>
          <a:ln w="38100">
            <a:solidFill>
              <a:schemeClr val="accent4">
                <a:lumMod val="60000"/>
                <a:lumOff val="4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481897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9AB01A6-1949-284B-DA26-28ECA84026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6835" y="1764066"/>
            <a:ext cx="9498330" cy="4922326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0257AAA5-6DA6-7C40-7419-F2124E72C0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879" y="624110"/>
            <a:ext cx="10430540" cy="1280890"/>
          </a:xfrm>
        </p:spPr>
        <p:txBody>
          <a:bodyPr>
            <a:normAutofit/>
          </a:bodyPr>
          <a:lstStyle/>
          <a:p>
            <a:r>
              <a:rPr lang="sv-SE" i="1" dirty="0"/>
              <a:t>McGinn v. Omaha</a:t>
            </a:r>
            <a:br>
              <a:rPr lang="sv-SE" i="1" dirty="0"/>
            </a:br>
            <a:r>
              <a:rPr lang="sv-SE" i="1" dirty="0"/>
              <a:t>352 N.W.2d 545 </a:t>
            </a:r>
            <a:r>
              <a:rPr lang="sv-SE" dirty="0"/>
              <a:t>(NE Sup. Ct. 1984)</a:t>
            </a:r>
          </a:p>
        </p:txBody>
      </p:sp>
    </p:spTree>
    <p:extLst>
      <p:ext uri="{BB962C8B-B14F-4D97-AF65-F5344CB8AC3E}">
        <p14:creationId xmlns:p14="http://schemas.microsoft.com/office/powerpoint/2010/main" val="98427733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9AB01A6-1949-284B-DA26-28ECA84026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09676" y="1764066"/>
            <a:ext cx="9372648" cy="4922326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9E61EC62-CC2C-3CF0-71F1-66AAD8DCF1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879" y="624110"/>
            <a:ext cx="10430540" cy="1280890"/>
          </a:xfrm>
        </p:spPr>
        <p:txBody>
          <a:bodyPr>
            <a:normAutofit/>
          </a:bodyPr>
          <a:lstStyle/>
          <a:p>
            <a:r>
              <a:rPr lang="sv-SE" i="1" dirty="0"/>
              <a:t>McGinn v. Omaha</a:t>
            </a:r>
            <a:br>
              <a:rPr lang="sv-SE" i="1" dirty="0"/>
            </a:br>
            <a:r>
              <a:rPr lang="sv-SE" i="1" dirty="0"/>
              <a:t>352 N.W.2d 545 </a:t>
            </a:r>
            <a:r>
              <a:rPr lang="sv-SE" dirty="0"/>
              <a:t>(NE Sup. Ct. 1984)</a:t>
            </a:r>
          </a:p>
        </p:txBody>
      </p:sp>
    </p:spTree>
    <p:extLst>
      <p:ext uri="{BB962C8B-B14F-4D97-AF65-F5344CB8AC3E}">
        <p14:creationId xmlns:p14="http://schemas.microsoft.com/office/powerpoint/2010/main" val="120418592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8883C5-85CC-8DA1-AF84-309CB376E15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49455" y="3253233"/>
            <a:ext cx="4008673" cy="3416301"/>
          </a:xfrm>
        </p:spPr>
        <p:txBody>
          <a:bodyPr/>
          <a:lstStyle/>
          <a:p>
            <a:r>
              <a:rPr lang="en-US" dirty="0"/>
              <a:t>Silver maple</a:t>
            </a:r>
          </a:p>
          <a:p>
            <a:r>
              <a:rPr lang="en-US" dirty="0"/>
              <a:t>35-100 years old</a:t>
            </a:r>
          </a:p>
          <a:p>
            <a:r>
              <a:rPr lang="en-US" dirty="0"/>
              <a:t>Extensive decay</a:t>
            </a:r>
          </a:p>
          <a:p>
            <a:r>
              <a:rPr lang="en-US" dirty="0"/>
              <a:t>Prior branch failures</a:t>
            </a:r>
          </a:p>
          <a:p>
            <a:r>
              <a:rPr lang="en-US" dirty="0"/>
              <a:t>“Swollen knots”/ woundwood</a:t>
            </a:r>
          </a:p>
          <a:p>
            <a:r>
              <a:rPr lang="en-US" dirty="0"/>
              <a:t>“V-crotch”</a:t>
            </a:r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0202F6-12C1-A4DE-E768-A9DECFE676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026882" y="3253233"/>
            <a:ext cx="4825159" cy="3416300"/>
          </a:xfrm>
        </p:spPr>
        <p:txBody>
          <a:bodyPr/>
          <a:lstStyle/>
          <a:p>
            <a:r>
              <a:rPr lang="en-US" dirty="0"/>
              <a:t>59,600 street trees &amp; 153,000 park trees</a:t>
            </a:r>
          </a:p>
          <a:p>
            <a:r>
              <a:rPr lang="en-US" dirty="0"/>
              <a:t>Managed by city forester + 26 field staff</a:t>
            </a:r>
          </a:p>
          <a:p>
            <a:r>
              <a:rPr lang="en-US" dirty="0"/>
              <a:t>Annual windshield inspections</a:t>
            </a:r>
          </a:p>
          <a:p>
            <a:r>
              <a:rPr lang="en-US" dirty="0"/>
              <a:t>No open wounds</a:t>
            </a:r>
          </a:p>
          <a:p>
            <a:r>
              <a:rPr lang="en-US" dirty="0"/>
              <a:t>No conks, cracks, breaks, holes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7" name="Content Placeholder 5">
            <a:extLst>
              <a:ext uri="{FF2B5EF4-FFF2-40B4-BE49-F238E27FC236}">
                <a16:creationId xmlns:a16="http://schemas.microsoft.com/office/drawing/2014/main" id="{07B71310-3697-A333-BEE4-A6102ECEE9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45930" y="2692602"/>
            <a:ext cx="2980952" cy="323809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ACF2F7D-9D7B-DBC1-245E-187E0A67AAEB}"/>
              </a:ext>
            </a:extLst>
          </p:cNvPr>
          <p:cNvSpPr txBox="1"/>
          <p:nvPr/>
        </p:nvSpPr>
        <p:spPr>
          <a:xfrm>
            <a:off x="731521" y="2692602"/>
            <a:ext cx="21031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π</a:t>
            </a:r>
            <a:r>
              <a:rPr lang="en-US" dirty="0"/>
              <a:t> Evidence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9402BBC-0327-61D2-5D65-3B02227796A0}"/>
              </a:ext>
            </a:extLst>
          </p:cNvPr>
          <p:cNvSpPr txBox="1"/>
          <p:nvPr/>
        </p:nvSpPr>
        <p:spPr>
          <a:xfrm>
            <a:off x="7113271" y="2692602"/>
            <a:ext cx="20535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0" i="0" dirty="0">
                <a:solidFill>
                  <a:srgbClr val="202124"/>
                </a:solidFill>
                <a:effectLst/>
                <a:latin typeface="Google Sans"/>
              </a:rPr>
              <a:t>Δ</a:t>
            </a:r>
            <a:r>
              <a:rPr lang="en-US" b="0" i="0" dirty="0">
                <a:solidFill>
                  <a:srgbClr val="202124"/>
                </a:solidFill>
                <a:effectLst/>
                <a:latin typeface="Google Sans"/>
              </a:rPr>
              <a:t> </a:t>
            </a:r>
            <a:r>
              <a:rPr lang="en-US" dirty="0"/>
              <a:t>Evidence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B147A35A-1556-DCF9-D114-CF89F0481C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879" y="624110"/>
            <a:ext cx="10430540" cy="1280890"/>
          </a:xfrm>
        </p:spPr>
        <p:txBody>
          <a:bodyPr>
            <a:normAutofit/>
          </a:bodyPr>
          <a:lstStyle/>
          <a:p>
            <a:r>
              <a:rPr lang="sv-SE" i="1" dirty="0"/>
              <a:t>McGinn v. Omaha</a:t>
            </a:r>
            <a:br>
              <a:rPr lang="sv-SE" i="1" dirty="0"/>
            </a:br>
            <a:r>
              <a:rPr lang="sv-SE" i="1" dirty="0"/>
              <a:t>352 N.W.2d 545 </a:t>
            </a:r>
            <a:r>
              <a:rPr lang="sv-SE" dirty="0"/>
              <a:t>(NE Sup. Ct. 1984)</a:t>
            </a:r>
          </a:p>
        </p:txBody>
      </p:sp>
    </p:spTree>
    <p:extLst>
      <p:ext uri="{BB962C8B-B14F-4D97-AF65-F5344CB8AC3E}">
        <p14:creationId xmlns:p14="http://schemas.microsoft.com/office/powerpoint/2010/main" val="301336539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8883C5-85CC-8DA1-AF84-309CB376E15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49455" y="3253233"/>
            <a:ext cx="4008673" cy="3416301"/>
          </a:xfrm>
        </p:spPr>
        <p:txBody>
          <a:bodyPr/>
          <a:lstStyle/>
          <a:p>
            <a:r>
              <a:rPr lang="en-US" dirty="0"/>
              <a:t>Removal ALL 50+ year old silver maples</a:t>
            </a:r>
          </a:p>
          <a:p>
            <a:r>
              <a:rPr lang="en-US" dirty="0"/>
              <a:t>ALL trees get 15-30 min Level 2 Basic Inspection</a:t>
            </a:r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0202F6-12C1-A4DE-E768-A9DECFE676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026882" y="3253233"/>
            <a:ext cx="4825159" cy="3416300"/>
          </a:xfrm>
        </p:spPr>
        <p:txBody>
          <a:bodyPr/>
          <a:lstStyle/>
          <a:p>
            <a:r>
              <a:rPr lang="en-US" dirty="0"/>
              <a:t>Half the city’s trees would be removed</a:t>
            </a:r>
            <a:br>
              <a:rPr lang="en-US" dirty="0"/>
            </a:br>
            <a:endParaRPr lang="en-US" dirty="0"/>
          </a:p>
          <a:p>
            <a:r>
              <a:rPr lang="en-US" dirty="0"/>
              <a:t>12 min/tree inspection would take 6 inspectors a full year</a:t>
            </a:r>
          </a:p>
          <a:p>
            <a:r>
              <a:rPr lang="en-US" dirty="0"/>
              <a:t>“One of the best” urban tree inspection programs</a:t>
            </a:r>
          </a:p>
        </p:txBody>
      </p:sp>
      <p:pic>
        <p:nvPicPr>
          <p:cNvPr id="7" name="Content Placeholder 5">
            <a:extLst>
              <a:ext uri="{FF2B5EF4-FFF2-40B4-BE49-F238E27FC236}">
                <a16:creationId xmlns:a16="http://schemas.microsoft.com/office/drawing/2014/main" id="{07B71310-3697-A333-BEE4-A6102ECEE9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45930" y="2692602"/>
            <a:ext cx="2980952" cy="323809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A4322E2-7418-8553-F230-FAEFEF59DEB5}"/>
              </a:ext>
            </a:extLst>
          </p:cNvPr>
          <p:cNvSpPr txBox="1"/>
          <p:nvPr/>
        </p:nvSpPr>
        <p:spPr>
          <a:xfrm>
            <a:off x="731521" y="2692602"/>
            <a:ext cx="21031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π</a:t>
            </a:r>
            <a:r>
              <a:rPr lang="en-US" dirty="0"/>
              <a:t> Expert Witness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775298C-0EAF-5527-C201-50E628C686EE}"/>
              </a:ext>
            </a:extLst>
          </p:cNvPr>
          <p:cNvSpPr txBox="1"/>
          <p:nvPr/>
        </p:nvSpPr>
        <p:spPr>
          <a:xfrm>
            <a:off x="7113271" y="2692602"/>
            <a:ext cx="20535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0" i="0" dirty="0">
                <a:solidFill>
                  <a:srgbClr val="202124"/>
                </a:solidFill>
                <a:effectLst/>
                <a:latin typeface="Google Sans"/>
              </a:rPr>
              <a:t>Δ</a:t>
            </a:r>
            <a:r>
              <a:rPr lang="en-US" b="0" i="0" dirty="0">
                <a:solidFill>
                  <a:srgbClr val="202124"/>
                </a:solidFill>
                <a:effectLst/>
                <a:latin typeface="Google Sans"/>
              </a:rPr>
              <a:t> </a:t>
            </a:r>
            <a:r>
              <a:rPr lang="en-US" dirty="0"/>
              <a:t>Expert Witness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1BFCEE76-E921-C415-6988-C5BC94C150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879" y="624110"/>
            <a:ext cx="10430540" cy="1280890"/>
          </a:xfrm>
        </p:spPr>
        <p:txBody>
          <a:bodyPr>
            <a:normAutofit/>
          </a:bodyPr>
          <a:lstStyle/>
          <a:p>
            <a:r>
              <a:rPr lang="sv-SE" i="1" dirty="0"/>
              <a:t>McGinn v. Omaha</a:t>
            </a:r>
            <a:br>
              <a:rPr lang="sv-SE" i="1" dirty="0"/>
            </a:br>
            <a:r>
              <a:rPr lang="sv-SE" i="1" dirty="0"/>
              <a:t>352 N.W.2d 545 </a:t>
            </a:r>
            <a:r>
              <a:rPr lang="sv-SE" dirty="0"/>
              <a:t>(NE Sup. Ct. 1984)</a:t>
            </a:r>
          </a:p>
        </p:txBody>
      </p:sp>
    </p:spTree>
    <p:extLst>
      <p:ext uri="{BB962C8B-B14F-4D97-AF65-F5344CB8AC3E}">
        <p14:creationId xmlns:p14="http://schemas.microsoft.com/office/powerpoint/2010/main" val="412308625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5">
            <a:extLst>
              <a:ext uri="{FF2B5EF4-FFF2-40B4-BE49-F238E27FC236}">
                <a16:creationId xmlns:a16="http://schemas.microsoft.com/office/drawing/2014/main" id="{07B71310-3697-A333-BEE4-A6102ECEE9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1240" y="2593190"/>
            <a:ext cx="2980952" cy="3238094"/>
          </a:xfrm>
          <a:prstGeom prst="rect">
            <a:avLst/>
          </a:prstGeom>
        </p:spPr>
      </p:pic>
      <p:pic>
        <p:nvPicPr>
          <p:cNvPr id="13" name="Content Placeholder 9">
            <a:extLst>
              <a:ext uri="{FF2B5EF4-FFF2-40B4-BE49-F238E27FC236}">
                <a16:creationId xmlns:a16="http://schemas.microsoft.com/office/drawing/2014/main" id="{9D3E30B2-28D9-87CA-24B7-77BB331A47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3624" y="3041456"/>
            <a:ext cx="2244971" cy="2341561"/>
          </a:xfrm>
          <a:prstGeom prst="rect">
            <a:avLst/>
          </a:prstGeom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A8873833-CBD2-D599-C9A9-BBC80131C847}"/>
              </a:ext>
            </a:extLst>
          </p:cNvPr>
          <p:cNvCxnSpPr>
            <a:cxnSpLocks/>
          </p:cNvCxnSpPr>
          <p:nvPr/>
        </p:nvCxnSpPr>
        <p:spPr>
          <a:xfrm>
            <a:off x="4253833" y="4520282"/>
            <a:ext cx="1015397" cy="0"/>
          </a:xfrm>
          <a:prstGeom prst="straightConnector1">
            <a:avLst/>
          </a:prstGeom>
          <a:ln w="5715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le 1">
            <a:extLst>
              <a:ext uri="{FF2B5EF4-FFF2-40B4-BE49-F238E27FC236}">
                <a16:creationId xmlns:a16="http://schemas.microsoft.com/office/drawing/2014/main" id="{DE949F86-6017-D9D5-0E7F-6773C9E56C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879" y="624110"/>
            <a:ext cx="10430540" cy="1280890"/>
          </a:xfrm>
        </p:spPr>
        <p:txBody>
          <a:bodyPr>
            <a:normAutofit/>
          </a:bodyPr>
          <a:lstStyle/>
          <a:p>
            <a:r>
              <a:rPr lang="sv-SE" i="1" dirty="0"/>
              <a:t>McGinn v. Omaha</a:t>
            </a:r>
            <a:br>
              <a:rPr lang="sv-SE" i="1" dirty="0"/>
            </a:br>
            <a:r>
              <a:rPr lang="sv-SE" i="1" dirty="0"/>
              <a:t>352 N.W.2d 545 </a:t>
            </a:r>
            <a:r>
              <a:rPr lang="sv-SE" dirty="0"/>
              <a:t>(NE Sup. Ct. 1984)</a:t>
            </a:r>
          </a:p>
        </p:txBody>
      </p:sp>
    </p:spTree>
    <p:extLst>
      <p:ext uri="{BB962C8B-B14F-4D97-AF65-F5344CB8AC3E}">
        <p14:creationId xmlns:p14="http://schemas.microsoft.com/office/powerpoint/2010/main" val="167394615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5">
            <a:extLst>
              <a:ext uri="{FF2B5EF4-FFF2-40B4-BE49-F238E27FC236}">
                <a16:creationId xmlns:a16="http://schemas.microsoft.com/office/drawing/2014/main" id="{07B71310-3697-A333-BEE4-A6102ECEE9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1240" y="2593190"/>
            <a:ext cx="2980952" cy="3238094"/>
          </a:xfrm>
          <a:prstGeom prst="rect">
            <a:avLst/>
          </a:prstGeom>
        </p:spPr>
      </p:pic>
      <p:pic>
        <p:nvPicPr>
          <p:cNvPr id="13" name="Content Placeholder 9">
            <a:extLst>
              <a:ext uri="{FF2B5EF4-FFF2-40B4-BE49-F238E27FC236}">
                <a16:creationId xmlns:a16="http://schemas.microsoft.com/office/drawing/2014/main" id="{9D3E30B2-28D9-87CA-24B7-77BB331A47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3624" y="3041456"/>
            <a:ext cx="2244971" cy="234156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375D1AC-9FD4-B31A-05E7-F78E51ADB9E6}"/>
              </a:ext>
            </a:extLst>
          </p:cNvPr>
          <p:cNvSpPr txBox="1"/>
          <p:nvPr/>
        </p:nvSpPr>
        <p:spPr>
          <a:xfrm>
            <a:off x="5848550" y="5600451"/>
            <a:ext cx="18700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“</a:t>
            </a:r>
            <a:r>
              <a:rPr lang="el-GR" sz="2400" b="1" dirty="0"/>
              <a:t>π</a:t>
            </a:r>
            <a:r>
              <a:rPr lang="en-US" sz="2400" b="1" dirty="0"/>
              <a:t> Wins”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A8873833-CBD2-D599-C9A9-BBC80131C847}"/>
              </a:ext>
            </a:extLst>
          </p:cNvPr>
          <p:cNvCxnSpPr>
            <a:cxnSpLocks/>
          </p:cNvCxnSpPr>
          <p:nvPr/>
        </p:nvCxnSpPr>
        <p:spPr>
          <a:xfrm>
            <a:off x="4253833" y="4520282"/>
            <a:ext cx="1015397" cy="0"/>
          </a:xfrm>
          <a:prstGeom prst="straightConnector1">
            <a:avLst/>
          </a:prstGeom>
          <a:ln w="5715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le 1">
            <a:extLst>
              <a:ext uri="{FF2B5EF4-FFF2-40B4-BE49-F238E27FC236}">
                <a16:creationId xmlns:a16="http://schemas.microsoft.com/office/drawing/2014/main" id="{53B25F8F-7473-C3E5-AB0F-B30FCA09BB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879" y="624110"/>
            <a:ext cx="10430540" cy="1280890"/>
          </a:xfrm>
        </p:spPr>
        <p:txBody>
          <a:bodyPr>
            <a:normAutofit/>
          </a:bodyPr>
          <a:lstStyle/>
          <a:p>
            <a:r>
              <a:rPr lang="sv-SE" i="1" dirty="0"/>
              <a:t>McGinn v. Omaha</a:t>
            </a:r>
            <a:br>
              <a:rPr lang="sv-SE" i="1" dirty="0"/>
            </a:br>
            <a:r>
              <a:rPr lang="sv-SE" i="1" dirty="0"/>
              <a:t>352 N.W.2d 545 </a:t>
            </a:r>
            <a:r>
              <a:rPr lang="sv-SE" dirty="0"/>
              <a:t>(NE Sup. Ct. 1984)</a:t>
            </a:r>
          </a:p>
        </p:txBody>
      </p:sp>
    </p:spTree>
    <p:extLst>
      <p:ext uri="{BB962C8B-B14F-4D97-AF65-F5344CB8AC3E}">
        <p14:creationId xmlns:p14="http://schemas.microsoft.com/office/powerpoint/2010/main" val="27892400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5D57A7-88CE-07B8-603A-2E72BA5677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City Liability for Falling Branches</a:t>
            </a:r>
          </a:p>
          <a:p>
            <a:pPr lvl="1">
              <a:spcBef>
                <a:spcPts val="0"/>
              </a:spcBef>
            </a:pPr>
            <a:r>
              <a:rPr lang="en-US" sz="2400" dirty="0"/>
              <a:t>Notice AND [failed in normal wind OR because of defect] </a:t>
            </a:r>
          </a:p>
          <a:p>
            <a:pPr marL="457200" lvl="1" indent="0">
              <a:spcBef>
                <a:spcPts val="1200"/>
              </a:spcBef>
              <a:buNone/>
            </a:pPr>
            <a:r>
              <a:rPr lang="en-US" sz="2400" dirty="0"/>
              <a:t>	OR</a:t>
            </a:r>
          </a:p>
          <a:p>
            <a:pPr lvl="1"/>
            <a:r>
              <a:rPr lang="en-US" sz="2400" dirty="0"/>
              <a:t>Condition is “patently bad” AND existed a long time as “utter disregard for safety”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FB8FE41-F88D-7AAD-E6B0-9EB684C025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879" y="624110"/>
            <a:ext cx="10430540" cy="1280890"/>
          </a:xfrm>
        </p:spPr>
        <p:txBody>
          <a:bodyPr>
            <a:normAutofit/>
          </a:bodyPr>
          <a:lstStyle/>
          <a:p>
            <a:r>
              <a:rPr lang="nn-NO" i="1" dirty="0"/>
              <a:t>Turner v. Wichita</a:t>
            </a:r>
            <a:br>
              <a:rPr lang="nn-NO" i="1" dirty="0"/>
            </a:br>
            <a:r>
              <a:rPr lang="nn-NO" dirty="0"/>
              <a:t>143 Kan. 808 (KS Sup. Ct. 1936)</a:t>
            </a:r>
          </a:p>
        </p:txBody>
      </p:sp>
    </p:spTree>
    <p:extLst>
      <p:ext uri="{BB962C8B-B14F-4D97-AF65-F5344CB8AC3E}">
        <p14:creationId xmlns:p14="http://schemas.microsoft.com/office/powerpoint/2010/main" val="246711889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5">
            <a:extLst>
              <a:ext uri="{FF2B5EF4-FFF2-40B4-BE49-F238E27FC236}">
                <a16:creationId xmlns:a16="http://schemas.microsoft.com/office/drawing/2014/main" id="{07B71310-3697-A333-BEE4-A6102ECEE9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1240" y="2593190"/>
            <a:ext cx="2980952" cy="3238094"/>
          </a:xfrm>
          <a:prstGeom prst="rect">
            <a:avLst/>
          </a:prstGeom>
        </p:spPr>
      </p:pic>
      <p:pic>
        <p:nvPicPr>
          <p:cNvPr id="13" name="Content Placeholder 9">
            <a:extLst>
              <a:ext uri="{FF2B5EF4-FFF2-40B4-BE49-F238E27FC236}">
                <a16:creationId xmlns:a16="http://schemas.microsoft.com/office/drawing/2014/main" id="{9D3E30B2-28D9-87CA-24B7-77BB331A47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3624" y="3041456"/>
            <a:ext cx="2244971" cy="234156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375D1AC-9FD4-B31A-05E7-F78E51ADB9E6}"/>
              </a:ext>
            </a:extLst>
          </p:cNvPr>
          <p:cNvSpPr txBox="1"/>
          <p:nvPr/>
        </p:nvSpPr>
        <p:spPr>
          <a:xfrm>
            <a:off x="5848550" y="5600451"/>
            <a:ext cx="18700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“</a:t>
            </a:r>
            <a:r>
              <a:rPr lang="el-GR" sz="2400" b="1" dirty="0"/>
              <a:t>π</a:t>
            </a:r>
            <a:r>
              <a:rPr lang="en-US" sz="2400" b="1" dirty="0"/>
              <a:t> Wins”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A8873833-CBD2-D599-C9A9-BBC80131C847}"/>
              </a:ext>
            </a:extLst>
          </p:cNvPr>
          <p:cNvCxnSpPr>
            <a:cxnSpLocks/>
          </p:cNvCxnSpPr>
          <p:nvPr/>
        </p:nvCxnSpPr>
        <p:spPr>
          <a:xfrm>
            <a:off x="4253833" y="4520282"/>
            <a:ext cx="1015397" cy="0"/>
          </a:xfrm>
          <a:prstGeom prst="straightConnector1">
            <a:avLst/>
          </a:prstGeom>
          <a:ln w="5715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FD26A213-46BE-38EF-90B7-57B83228590E}"/>
              </a:ext>
            </a:extLst>
          </p:cNvPr>
          <p:cNvCxnSpPr>
            <a:cxnSpLocks/>
          </p:cNvCxnSpPr>
          <p:nvPr/>
        </p:nvCxnSpPr>
        <p:spPr>
          <a:xfrm>
            <a:off x="7938103" y="4520282"/>
            <a:ext cx="1015397" cy="0"/>
          </a:xfrm>
          <a:prstGeom prst="straightConnector1">
            <a:avLst/>
          </a:prstGeom>
          <a:ln w="5715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>
            <a:extLst>
              <a:ext uri="{FF2B5EF4-FFF2-40B4-BE49-F238E27FC236}">
                <a16:creationId xmlns:a16="http://schemas.microsoft.com/office/drawing/2014/main" id="{A3DD45DD-E1F7-E5A9-C820-A89A74A78E1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l="6869" t="5168" r="16518" b="36890"/>
          <a:stretch/>
        </p:blipFill>
        <p:spPr>
          <a:xfrm>
            <a:off x="9310652" y="3430984"/>
            <a:ext cx="1760068" cy="1882538"/>
          </a:xfrm>
          <a:prstGeom prst="rect">
            <a:avLst/>
          </a:prstGeom>
        </p:spPr>
      </p:pic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546B326E-EC77-587A-BFCE-44229A305CFD}"/>
              </a:ext>
            </a:extLst>
          </p:cNvPr>
          <p:cNvSpPr txBox="1">
            <a:spLocks/>
          </p:cNvSpPr>
          <p:nvPr/>
        </p:nvSpPr>
        <p:spPr>
          <a:xfrm>
            <a:off x="8953500" y="5600450"/>
            <a:ext cx="2598342" cy="46166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b="0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b="1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1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1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1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1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1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1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1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chemeClr val="tx1"/>
                </a:solidFill>
              </a:rPr>
              <a:t>NE Supreme Ct.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2DF4591-690A-3A51-4DC8-4ECCC30A84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879" y="624110"/>
            <a:ext cx="10430540" cy="1280890"/>
          </a:xfrm>
        </p:spPr>
        <p:txBody>
          <a:bodyPr>
            <a:normAutofit/>
          </a:bodyPr>
          <a:lstStyle/>
          <a:p>
            <a:r>
              <a:rPr lang="sv-SE" i="1" dirty="0"/>
              <a:t>McGinn v. Omaha</a:t>
            </a:r>
            <a:br>
              <a:rPr lang="sv-SE" i="1" dirty="0"/>
            </a:br>
            <a:r>
              <a:rPr lang="sv-SE" i="1" dirty="0"/>
              <a:t>352 N.W.2d 545 </a:t>
            </a:r>
            <a:r>
              <a:rPr lang="sv-SE" dirty="0"/>
              <a:t>(NE Sup. Ct. 1984)</a:t>
            </a:r>
          </a:p>
        </p:txBody>
      </p:sp>
    </p:spTree>
    <p:extLst>
      <p:ext uri="{BB962C8B-B14F-4D97-AF65-F5344CB8AC3E}">
        <p14:creationId xmlns:p14="http://schemas.microsoft.com/office/powerpoint/2010/main" val="173049451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1BF00954-6AA5-0D72-F6E6-D99F2CA2D7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879" y="624110"/>
            <a:ext cx="10430540" cy="1280890"/>
          </a:xfrm>
        </p:spPr>
        <p:txBody>
          <a:bodyPr>
            <a:normAutofit/>
          </a:bodyPr>
          <a:lstStyle/>
          <a:p>
            <a:r>
              <a:rPr lang="sv-SE" i="1" dirty="0"/>
              <a:t>McGinn v. Omaha</a:t>
            </a:r>
            <a:br>
              <a:rPr lang="sv-SE" i="1" dirty="0"/>
            </a:br>
            <a:r>
              <a:rPr lang="sv-SE" i="1" dirty="0"/>
              <a:t>352 N.W.2d 545 </a:t>
            </a:r>
            <a:r>
              <a:rPr lang="sv-SE" dirty="0"/>
              <a:t>(NE Sup. Ct. 1984)</a:t>
            </a:r>
          </a:p>
        </p:txBody>
      </p:sp>
    </p:spTree>
    <p:extLst>
      <p:ext uri="{BB962C8B-B14F-4D97-AF65-F5344CB8AC3E}">
        <p14:creationId xmlns:p14="http://schemas.microsoft.com/office/powerpoint/2010/main" val="11937451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8883C5-85CC-8DA1-AF84-309CB376E15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49455" y="3253233"/>
            <a:ext cx="4008673" cy="3416301"/>
          </a:xfrm>
        </p:spPr>
        <p:txBody>
          <a:bodyPr/>
          <a:lstStyle/>
          <a:p>
            <a:r>
              <a:rPr lang="en-US" dirty="0"/>
              <a:t>Silver maple</a:t>
            </a:r>
          </a:p>
          <a:p>
            <a:r>
              <a:rPr lang="en-US" dirty="0"/>
              <a:t>35-100 years old</a:t>
            </a:r>
          </a:p>
          <a:p>
            <a:r>
              <a:rPr lang="en-US" dirty="0"/>
              <a:t>Extensive decay</a:t>
            </a:r>
          </a:p>
          <a:p>
            <a:r>
              <a:rPr lang="en-US" dirty="0"/>
              <a:t>Prior branch failures</a:t>
            </a:r>
          </a:p>
          <a:p>
            <a:r>
              <a:rPr lang="en-US" dirty="0"/>
              <a:t>“Swollen knots”/ woundwood</a:t>
            </a:r>
          </a:p>
          <a:p>
            <a:r>
              <a:rPr lang="en-US" dirty="0"/>
              <a:t>“V-crotch”</a:t>
            </a:r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0202F6-12C1-A4DE-E768-A9DECFE676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026882" y="3253233"/>
            <a:ext cx="4825159" cy="3416300"/>
          </a:xfrm>
        </p:spPr>
        <p:txBody>
          <a:bodyPr/>
          <a:lstStyle/>
          <a:p>
            <a:r>
              <a:rPr lang="en-US" dirty="0"/>
              <a:t>59,600 street trees &amp; 153,000 park trees</a:t>
            </a:r>
          </a:p>
          <a:p>
            <a:r>
              <a:rPr lang="en-US" dirty="0"/>
              <a:t>Managed by city forester + 26 field staff</a:t>
            </a:r>
          </a:p>
          <a:p>
            <a:r>
              <a:rPr lang="en-US" dirty="0"/>
              <a:t>Annual windshield inspections</a:t>
            </a:r>
          </a:p>
          <a:p>
            <a:r>
              <a:rPr lang="en-US" dirty="0"/>
              <a:t>No open wounds</a:t>
            </a:r>
          </a:p>
          <a:p>
            <a:r>
              <a:rPr lang="en-US" dirty="0"/>
              <a:t>No conks, cracks, breaks, holes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7" name="Content Placeholder 5">
            <a:extLst>
              <a:ext uri="{FF2B5EF4-FFF2-40B4-BE49-F238E27FC236}">
                <a16:creationId xmlns:a16="http://schemas.microsoft.com/office/drawing/2014/main" id="{07B71310-3697-A333-BEE4-A6102ECEE9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45930" y="2692602"/>
            <a:ext cx="2980952" cy="323809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ACF2F7D-9D7B-DBC1-245E-187E0A67AAEB}"/>
              </a:ext>
            </a:extLst>
          </p:cNvPr>
          <p:cNvSpPr txBox="1"/>
          <p:nvPr/>
        </p:nvSpPr>
        <p:spPr>
          <a:xfrm>
            <a:off x="731521" y="2692602"/>
            <a:ext cx="21031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π</a:t>
            </a:r>
            <a:r>
              <a:rPr lang="en-US" dirty="0"/>
              <a:t> Evidence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9402BBC-0327-61D2-5D65-3B02227796A0}"/>
              </a:ext>
            </a:extLst>
          </p:cNvPr>
          <p:cNvSpPr txBox="1"/>
          <p:nvPr/>
        </p:nvSpPr>
        <p:spPr>
          <a:xfrm>
            <a:off x="7113271" y="2692602"/>
            <a:ext cx="20535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0" i="0" dirty="0">
                <a:solidFill>
                  <a:srgbClr val="202124"/>
                </a:solidFill>
                <a:effectLst/>
                <a:latin typeface="Google Sans"/>
              </a:rPr>
              <a:t>Δ</a:t>
            </a:r>
            <a:r>
              <a:rPr lang="en-US" b="0" i="0" dirty="0">
                <a:solidFill>
                  <a:srgbClr val="202124"/>
                </a:solidFill>
                <a:effectLst/>
                <a:latin typeface="Google Sans"/>
              </a:rPr>
              <a:t> </a:t>
            </a:r>
            <a:r>
              <a:rPr lang="en-US" dirty="0"/>
              <a:t>Evidence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18593972-EF29-4204-0BDC-A9B6D6C865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879" y="624110"/>
            <a:ext cx="10430540" cy="1280890"/>
          </a:xfrm>
        </p:spPr>
        <p:txBody>
          <a:bodyPr>
            <a:normAutofit/>
          </a:bodyPr>
          <a:lstStyle/>
          <a:p>
            <a:r>
              <a:rPr lang="sv-SE" i="1" dirty="0"/>
              <a:t>McGinn v. Omaha</a:t>
            </a:r>
            <a:br>
              <a:rPr lang="sv-SE" i="1" dirty="0"/>
            </a:br>
            <a:r>
              <a:rPr lang="sv-SE" i="1" dirty="0"/>
              <a:t>352 N.W.2d 545 </a:t>
            </a:r>
            <a:r>
              <a:rPr lang="sv-SE" dirty="0"/>
              <a:t>(NE Sup. Ct. 1984)</a:t>
            </a:r>
          </a:p>
        </p:txBody>
      </p:sp>
    </p:spTree>
    <p:extLst>
      <p:ext uri="{BB962C8B-B14F-4D97-AF65-F5344CB8AC3E}">
        <p14:creationId xmlns:p14="http://schemas.microsoft.com/office/powerpoint/2010/main" val="153404439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8883C5-85CC-8DA1-AF84-309CB376E15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49455" y="3253233"/>
            <a:ext cx="4008673" cy="3416301"/>
          </a:xfrm>
        </p:spPr>
        <p:txBody>
          <a:bodyPr/>
          <a:lstStyle/>
          <a:p>
            <a:pPr>
              <a:buClr>
                <a:srgbClr val="FF0000"/>
              </a:buClr>
              <a:buSzPct val="120000"/>
              <a:buFont typeface="Century Gothic" panose="020B0502020202020204" pitchFamily="34" charset="0"/>
              <a:buChar char="×"/>
            </a:pPr>
            <a:r>
              <a:rPr lang="en-US" dirty="0"/>
              <a:t>Silver maple</a:t>
            </a:r>
          </a:p>
          <a:p>
            <a:r>
              <a:rPr lang="en-US" dirty="0"/>
              <a:t>35-100 years old</a:t>
            </a:r>
          </a:p>
          <a:p>
            <a:r>
              <a:rPr lang="en-US" dirty="0"/>
              <a:t>Extensive decay</a:t>
            </a:r>
          </a:p>
          <a:p>
            <a:r>
              <a:rPr lang="en-US" dirty="0"/>
              <a:t>Prior branch failures</a:t>
            </a:r>
          </a:p>
          <a:p>
            <a:r>
              <a:rPr lang="en-US" dirty="0"/>
              <a:t>“Swollen knots”/ woundwood</a:t>
            </a:r>
          </a:p>
          <a:p>
            <a:r>
              <a:rPr lang="en-US" dirty="0"/>
              <a:t>“V-crotch”</a:t>
            </a:r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0202F6-12C1-A4DE-E768-A9DECFE676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026882" y="3253233"/>
            <a:ext cx="4825159" cy="3416300"/>
          </a:xfrm>
        </p:spPr>
        <p:txBody>
          <a:bodyPr/>
          <a:lstStyle/>
          <a:p>
            <a:r>
              <a:rPr lang="en-US" dirty="0"/>
              <a:t>59,600 street trees &amp; 153,000 park trees</a:t>
            </a:r>
          </a:p>
          <a:p>
            <a:r>
              <a:rPr lang="en-US" dirty="0"/>
              <a:t>Managed by city forester + 26 field staff</a:t>
            </a:r>
          </a:p>
          <a:p>
            <a:r>
              <a:rPr lang="en-US" dirty="0"/>
              <a:t>Annual windshield inspections</a:t>
            </a:r>
          </a:p>
          <a:p>
            <a:r>
              <a:rPr lang="en-US" dirty="0"/>
              <a:t>No open wounds</a:t>
            </a:r>
          </a:p>
          <a:p>
            <a:r>
              <a:rPr lang="en-US" dirty="0"/>
              <a:t>No conks, cracks, breaks, holes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7" name="Content Placeholder 5">
            <a:extLst>
              <a:ext uri="{FF2B5EF4-FFF2-40B4-BE49-F238E27FC236}">
                <a16:creationId xmlns:a16="http://schemas.microsoft.com/office/drawing/2014/main" id="{07B71310-3697-A333-BEE4-A6102ECEE9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45930" y="2692602"/>
            <a:ext cx="2980952" cy="323809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CDAB790-D6BC-83E2-707E-E04476972B4D}"/>
              </a:ext>
            </a:extLst>
          </p:cNvPr>
          <p:cNvSpPr txBox="1"/>
          <p:nvPr/>
        </p:nvSpPr>
        <p:spPr>
          <a:xfrm>
            <a:off x="731521" y="2692602"/>
            <a:ext cx="21031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π</a:t>
            </a:r>
            <a:r>
              <a:rPr lang="en-US" dirty="0"/>
              <a:t> Evidence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D954049-101F-7540-FF17-6E2AB9136115}"/>
              </a:ext>
            </a:extLst>
          </p:cNvPr>
          <p:cNvSpPr txBox="1"/>
          <p:nvPr/>
        </p:nvSpPr>
        <p:spPr>
          <a:xfrm>
            <a:off x="7113271" y="2692602"/>
            <a:ext cx="20535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0" i="0" dirty="0">
                <a:solidFill>
                  <a:srgbClr val="202124"/>
                </a:solidFill>
                <a:effectLst/>
                <a:latin typeface="Google Sans"/>
              </a:rPr>
              <a:t>Δ</a:t>
            </a:r>
            <a:r>
              <a:rPr lang="en-US" b="0" i="0" dirty="0">
                <a:solidFill>
                  <a:srgbClr val="202124"/>
                </a:solidFill>
                <a:effectLst/>
                <a:latin typeface="Google Sans"/>
              </a:rPr>
              <a:t> </a:t>
            </a:r>
            <a:r>
              <a:rPr lang="en-US" dirty="0"/>
              <a:t>Evidence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F889088F-3248-ADD4-5ADF-93E383C194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879" y="624110"/>
            <a:ext cx="10430540" cy="1280890"/>
          </a:xfrm>
        </p:spPr>
        <p:txBody>
          <a:bodyPr>
            <a:normAutofit/>
          </a:bodyPr>
          <a:lstStyle/>
          <a:p>
            <a:r>
              <a:rPr lang="sv-SE" i="1" dirty="0"/>
              <a:t>McGinn v. Omaha</a:t>
            </a:r>
            <a:br>
              <a:rPr lang="sv-SE" i="1" dirty="0"/>
            </a:br>
            <a:r>
              <a:rPr lang="sv-SE" i="1" dirty="0"/>
              <a:t>352 N.W.2d 545 </a:t>
            </a:r>
            <a:r>
              <a:rPr lang="sv-SE" dirty="0"/>
              <a:t>(NE Sup. Ct. 1984)</a:t>
            </a:r>
          </a:p>
        </p:txBody>
      </p:sp>
    </p:spTree>
    <p:extLst>
      <p:ext uri="{BB962C8B-B14F-4D97-AF65-F5344CB8AC3E}">
        <p14:creationId xmlns:p14="http://schemas.microsoft.com/office/powerpoint/2010/main" val="265675339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8883C5-85CC-8DA1-AF84-309CB376E15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49455" y="3253233"/>
            <a:ext cx="4008673" cy="3416301"/>
          </a:xfrm>
        </p:spPr>
        <p:txBody>
          <a:bodyPr/>
          <a:lstStyle/>
          <a:p>
            <a:pPr>
              <a:buClr>
                <a:srgbClr val="FF0000"/>
              </a:buClr>
              <a:buSzPct val="120000"/>
              <a:buFont typeface="Century Gothic" panose="020B0502020202020204" pitchFamily="34" charset="0"/>
              <a:buChar char="×"/>
            </a:pPr>
            <a:r>
              <a:rPr lang="en-US" dirty="0"/>
              <a:t>Silver maple</a:t>
            </a:r>
          </a:p>
          <a:p>
            <a:pPr>
              <a:buClr>
                <a:srgbClr val="FF0000"/>
              </a:buClr>
              <a:buSzPct val="120000"/>
              <a:buFont typeface="Century Gothic" panose="020B0502020202020204" pitchFamily="34" charset="0"/>
              <a:buChar char="×"/>
            </a:pPr>
            <a:r>
              <a:rPr lang="en-US" dirty="0"/>
              <a:t>35-100 years old</a:t>
            </a:r>
          </a:p>
          <a:p>
            <a:r>
              <a:rPr lang="en-US" dirty="0"/>
              <a:t>Extensive decay</a:t>
            </a:r>
          </a:p>
          <a:p>
            <a:r>
              <a:rPr lang="en-US" dirty="0"/>
              <a:t>Prior branch failures</a:t>
            </a:r>
          </a:p>
          <a:p>
            <a:r>
              <a:rPr lang="en-US" dirty="0"/>
              <a:t>“Swollen knots”/ woundwood</a:t>
            </a:r>
          </a:p>
          <a:p>
            <a:r>
              <a:rPr lang="en-US" dirty="0"/>
              <a:t>“V-crotch”</a:t>
            </a:r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0202F6-12C1-A4DE-E768-A9DECFE676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026882" y="3253233"/>
            <a:ext cx="4825159" cy="3416300"/>
          </a:xfrm>
        </p:spPr>
        <p:txBody>
          <a:bodyPr/>
          <a:lstStyle/>
          <a:p>
            <a:r>
              <a:rPr lang="en-US" dirty="0"/>
              <a:t>59,600 street trees &amp; 153,000 park trees</a:t>
            </a:r>
          </a:p>
          <a:p>
            <a:r>
              <a:rPr lang="en-US" dirty="0"/>
              <a:t>Managed by city forester + 26 field staff</a:t>
            </a:r>
          </a:p>
          <a:p>
            <a:r>
              <a:rPr lang="en-US" dirty="0"/>
              <a:t>Annual windshield inspections</a:t>
            </a:r>
          </a:p>
          <a:p>
            <a:r>
              <a:rPr lang="en-US" dirty="0"/>
              <a:t>No open wounds</a:t>
            </a:r>
          </a:p>
          <a:p>
            <a:r>
              <a:rPr lang="en-US" dirty="0"/>
              <a:t>No conks, cracks, breaks, holes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7" name="Content Placeholder 5">
            <a:extLst>
              <a:ext uri="{FF2B5EF4-FFF2-40B4-BE49-F238E27FC236}">
                <a16:creationId xmlns:a16="http://schemas.microsoft.com/office/drawing/2014/main" id="{07B71310-3697-A333-BEE4-A6102ECEE9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45930" y="2692602"/>
            <a:ext cx="2980952" cy="323809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1B0A920-A423-388D-3ACD-04F33C488CA7}"/>
              </a:ext>
            </a:extLst>
          </p:cNvPr>
          <p:cNvSpPr txBox="1"/>
          <p:nvPr/>
        </p:nvSpPr>
        <p:spPr>
          <a:xfrm>
            <a:off x="731521" y="2692602"/>
            <a:ext cx="21031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π</a:t>
            </a:r>
            <a:r>
              <a:rPr lang="en-US" dirty="0"/>
              <a:t> Evidence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EDB2A71-B882-383E-3E00-79BC6EBEEB05}"/>
              </a:ext>
            </a:extLst>
          </p:cNvPr>
          <p:cNvSpPr txBox="1"/>
          <p:nvPr/>
        </p:nvSpPr>
        <p:spPr>
          <a:xfrm>
            <a:off x="7113271" y="2692602"/>
            <a:ext cx="20535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0" i="0" dirty="0">
                <a:solidFill>
                  <a:srgbClr val="202124"/>
                </a:solidFill>
                <a:effectLst/>
                <a:latin typeface="Google Sans"/>
              </a:rPr>
              <a:t>Δ</a:t>
            </a:r>
            <a:r>
              <a:rPr lang="en-US" b="0" i="0" dirty="0">
                <a:solidFill>
                  <a:srgbClr val="202124"/>
                </a:solidFill>
                <a:effectLst/>
                <a:latin typeface="Google Sans"/>
              </a:rPr>
              <a:t> </a:t>
            </a:r>
            <a:r>
              <a:rPr lang="en-US" dirty="0"/>
              <a:t>Evidence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3A34DBDE-C8A1-62A2-5F43-1258E985C4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879" y="624110"/>
            <a:ext cx="10430540" cy="1280890"/>
          </a:xfrm>
        </p:spPr>
        <p:txBody>
          <a:bodyPr>
            <a:normAutofit/>
          </a:bodyPr>
          <a:lstStyle/>
          <a:p>
            <a:r>
              <a:rPr lang="sv-SE" i="1" dirty="0"/>
              <a:t>McGinn v. Omaha</a:t>
            </a:r>
            <a:br>
              <a:rPr lang="sv-SE" i="1" dirty="0"/>
            </a:br>
            <a:r>
              <a:rPr lang="sv-SE" i="1" dirty="0"/>
              <a:t>352 N.W.2d 545 </a:t>
            </a:r>
            <a:r>
              <a:rPr lang="sv-SE" dirty="0"/>
              <a:t>(NE Sup. Ct. 1984)</a:t>
            </a:r>
          </a:p>
        </p:txBody>
      </p:sp>
    </p:spTree>
    <p:extLst>
      <p:ext uri="{BB962C8B-B14F-4D97-AF65-F5344CB8AC3E}">
        <p14:creationId xmlns:p14="http://schemas.microsoft.com/office/powerpoint/2010/main" val="178652135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8883C5-85CC-8DA1-AF84-309CB376E15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49455" y="3253233"/>
            <a:ext cx="4008673" cy="3416301"/>
          </a:xfrm>
        </p:spPr>
        <p:txBody>
          <a:bodyPr/>
          <a:lstStyle/>
          <a:p>
            <a:pPr>
              <a:buClr>
                <a:srgbClr val="FF0000"/>
              </a:buClr>
              <a:buSzPct val="120000"/>
              <a:buFont typeface="Century Gothic" panose="020B0502020202020204" pitchFamily="34" charset="0"/>
              <a:buChar char="×"/>
            </a:pPr>
            <a:r>
              <a:rPr lang="en-US" dirty="0"/>
              <a:t>Silver maple</a:t>
            </a:r>
          </a:p>
          <a:p>
            <a:pPr>
              <a:buClr>
                <a:srgbClr val="FF0000"/>
              </a:buClr>
              <a:buSzPct val="120000"/>
              <a:buFont typeface="Century Gothic" panose="020B0502020202020204" pitchFamily="34" charset="0"/>
              <a:buChar char="×"/>
            </a:pPr>
            <a:r>
              <a:rPr lang="en-US" dirty="0"/>
              <a:t>35-100 years old</a:t>
            </a:r>
          </a:p>
          <a:p>
            <a:pPr>
              <a:buClr>
                <a:srgbClr val="FF0000"/>
              </a:buClr>
              <a:buSzPct val="120000"/>
              <a:buFont typeface="Century Gothic" panose="020B0502020202020204" pitchFamily="34" charset="0"/>
              <a:buChar char="×"/>
            </a:pPr>
            <a:r>
              <a:rPr lang="en-US" dirty="0"/>
              <a:t>Extensive decay</a:t>
            </a:r>
          </a:p>
          <a:p>
            <a:r>
              <a:rPr lang="en-US" dirty="0"/>
              <a:t>Prior branch failures</a:t>
            </a:r>
          </a:p>
          <a:p>
            <a:r>
              <a:rPr lang="en-US" dirty="0"/>
              <a:t>“Swollen knots”/ woundwood</a:t>
            </a:r>
          </a:p>
          <a:p>
            <a:r>
              <a:rPr lang="en-US" dirty="0"/>
              <a:t>“V-crotch”</a:t>
            </a:r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0202F6-12C1-A4DE-E768-A9DECFE676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026882" y="3253233"/>
            <a:ext cx="4825159" cy="3416300"/>
          </a:xfrm>
        </p:spPr>
        <p:txBody>
          <a:bodyPr/>
          <a:lstStyle/>
          <a:p>
            <a:r>
              <a:rPr lang="en-US" dirty="0"/>
              <a:t>59,600 street trees &amp; 153,000 park trees</a:t>
            </a:r>
          </a:p>
          <a:p>
            <a:r>
              <a:rPr lang="en-US" dirty="0"/>
              <a:t>Managed by city forester + 26 field staff</a:t>
            </a:r>
          </a:p>
          <a:p>
            <a:r>
              <a:rPr lang="en-US" dirty="0"/>
              <a:t>Annual windshield inspections</a:t>
            </a:r>
          </a:p>
          <a:p>
            <a:r>
              <a:rPr lang="en-US" dirty="0"/>
              <a:t>No open wounds</a:t>
            </a:r>
          </a:p>
          <a:p>
            <a:r>
              <a:rPr lang="en-US" dirty="0"/>
              <a:t>No conks, cracks, breaks, holes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7" name="Content Placeholder 5">
            <a:extLst>
              <a:ext uri="{FF2B5EF4-FFF2-40B4-BE49-F238E27FC236}">
                <a16:creationId xmlns:a16="http://schemas.microsoft.com/office/drawing/2014/main" id="{07B71310-3697-A333-BEE4-A6102ECEE9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45930" y="2692602"/>
            <a:ext cx="2980952" cy="323809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5F3F1E6-AD05-47BF-6BC7-757D29ECA6CA}"/>
              </a:ext>
            </a:extLst>
          </p:cNvPr>
          <p:cNvSpPr txBox="1"/>
          <p:nvPr/>
        </p:nvSpPr>
        <p:spPr>
          <a:xfrm>
            <a:off x="731521" y="2692602"/>
            <a:ext cx="21031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π</a:t>
            </a:r>
            <a:r>
              <a:rPr lang="en-US" dirty="0"/>
              <a:t> Evidence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AF6ED83-C002-508B-DC4D-9B31C944B98B}"/>
              </a:ext>
            </a:extLst>
          </p:cNvPr>
          <p:cNvSpPr txBox="1"/>
          <p:nvPr/>
        </p:nvSpPr>
        <p:spPr>
          <a:xfrm>
            <a:off x="7113271" y="2692602"/>
            <a:ext cx="20535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0" i="0" dirty="0">
                <a:solidFill>
                  <a:srgbClr val="202124"/>
                </a:solidFill>
                <a:effectLst/>
                <a:latin typeface="Google Sans"/>
              </a:rPr>
              <a:t>Δ</a:t>
            </a:r>
            <a:r>
              <a:rPr lang="en-US" b="0" i="0" dirty="0">
                <a:solidFill>
                  <a:srgbClr val="202124"/>
                </a:solidFill>
                <a:effectLst/>
                <a:latin typeface="Google Sans"/>
              </a:rPr>
              <a:t> </a:t>
            </a:r>
            <a:r>
              <a:rPr lang="en-US" dirty="0"/>
              <a:t>Evidence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E8F79EA-E82B-FA7D-52C3-77C7B42EC4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879" y="624110"/>
            <a:ext cx="10430540" cy="1280890"/>
          </a:xfrm>
        </p:spPr>
        <p:txBody>
          <a:bodyPr>
            <a:normAutofit/>
          </a:bodyPr>
          <a:lstStyle/>
          <a:p>
            <a:r>
              <a:rPr lang="sv-SE" i="1" dirty="0"/>
              <a:t>McGinn v. Omaha</a:t>
            </a:r>
            <a:br>
              <a:rPr lang="sv-SE" i="1" dirty="0"/>
            </a:br>
            <a:r>
              <a:rPr lang="sv-SE" i="1" dirty="0"/>
              <a:t>352 N.W.2d 545 </a:t>
            </a:r>
            <a:r>
              <a:rPr lang="sv-SE" dirty="0"/>
              <a:t>(NE Sup. Ct. 1984)</a:t>
            </a:r>
          </a:p>
        </p:txBody>
      </p:sp>
    </p:spTree>
    <p:extLst>
      <p:ext uri="{BB962C8B-B14F-4D97-AF65-F5344CB8AC3E}">
        <p14:creationId xmlns:p14="http://schemas.microsoft.com/office/powerpoint/2010/main" val="311058216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8883C5-85CC-8DA1-AF84-309CB376E15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49455" y="3253233"/>
            <a:ext cx="4008673" cy="3416301"/>
          </a:xfrm>
        </p:spPr>
        <p:txBody>
          <a:bodyPr/>
          <a:lstStyle/>
          <a:p>
            <a:pPr>
              <a:buClr>
                <a:srgbClr val="FF0000"/>
              </a:buClr>
              <a:buSzPct val="120000"/>
              <a:buFont typeface="Century Gothic" panose="020B0502020202020204" pitchFamily="34" charset="0"/>
              <a:buChar char="×"/>
            </a:pPr>
            <a:r>
              <a:rPr lang="en-US" dirty="0"/>
              <a:t>Silver maple</a:t>
            </a:r>
          </a:p>
          <a:p>
            <a:pPr>
              <a:buClr>
                <a:srgbClr val="FF0000"/>
              </a:buClr>
              <a:buSzPct val="120000"/>
              <a:buFont typeface="Century Gothic" panose="020B0502020202020204" pitchFamily="34" charset="0"/>
              <a:buChar char="×"/>
            </a:pPr>
            <a:r>
              <a:rPr lang="en-US" dirty="0"/>
              <a:t>35-100 years old</a:t>
            </a:r>
          </a:p>
          <a:p>
            <a:pPr>
              <a:buClr>
                <a:srgbClr val="FF0000"/>
              </a:buClr>
              <a:buSzPct val="120000"/>
              <a:buFont typeface="Century Gothic" panose="020B0502020202020204" pitchFamily="34" charset="0"/>
              <a:buChar char="×"/>
            </a:pPr>
            <a:r>
              <a:rPr lang="en-US" dirty="0"/>
              <a:t>Extensive decay</a:t>
            </a:r>
          </a:p>
          <a:p>
            <a:pPr>
              <a:buClr>
                <a:srgbClr val="FF0000"/>
              </a:buClr>
              <a:buSzPct val="120000"/>
              <a:buFont typeface="Century Gothic" panose="020B0502020202020204" pitchFamily="34" charset="0"/>
              <a:buChar char="×"/>
            </a:pPr>
            <a:r>
              <a:rPr lang="en-US" dirty="0"/>
              <a:t>Prior branch failures</a:t>
            </a:r>
          </a:p>
          <a:p>
            <a:r>
              <a:rPr lang="en-US" dirty="0"/>
              <a:t>“Swollen knots”/ woundwood</a:t>
            </a:r>
          </a:p>
          <a:p>
            <a:r>
              <a:rPr lang="en-US" dirty="0"/>
              <a:t>“V-crotch”</a:t>
            </a:r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0202F6-12C1-A4DE-E768-A9DECFE676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026882" y="3253233"/>
            <a:ext cx="4825159" cy="3416300"/>
          </a:xfrm>
        </p:spPr>
        <p:txBody>
          <a:bodyPr/>
          <a:lstStyle/>
          <a:p>
            <a:r>
              <a:rPr lang="en-US" dirty="0"/>
              <a:t>59,600 street trees &amp; 153,000 park trees</a:t>
            </a:r>
          </a:p>
          <a:p>
            <a:r>
              <a:rPr lang="en-US" dirty="0"/>
              <a:t>Managed by city forester + 26 field staff</a:t>
            </a:r>
          </a:p>
          <a:p>
            <a:r>
              <a:rPr lang="en-US" dirty="0"/>
              <a:t>Annual windshield inspections</a:t>
            </a:r>
          </a:p>
          <a:p>
            <a:r>
              <a:rPr lang="en-US" dirty="0"/>
              <a:t>No open wounds</a:t>
            </a:r>
          </a:p>
          <a:p>
            <a:r>
              <a:rPr lang="en-US" dirty="0"/>
              <a:t>No conks, cracks, breaks, holes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7" name="Content Placeholder 5">
            <a:extLst>
              <a:ext uri="{FF2B5EF4-FFF2-40B4-BE49-F238E27FC236}">
                <a16:creationId xmlns:a16="http://schemas.microsoft.com/office/drawing/2014/main" id="{07B71310-3697-A333-BEE4-A6102ECEE9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45930" y="2692602"/>
            <a:ext cx="2980952" cy="323809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BF9C425-C3B8-D5C1-89CB-2369CF711AF2}"/>
              </a:ext>
            </a:extLst>
          </p:cNvPr>
          <p:cNvSpPr txBox="1"/>
          <p:nvPr/>
        </p:nvSpPr>
        <p:spPr>
          <a:xfrm>
            <a:off x="731521" y="2692602"/>
            <a:ext cx="21031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π</a:t>
            </a:r>
            <a:r>
              <a:rPr lang="en-US" dirty="0"/>
              <a:t> Evidence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22AFD67-5CFF-6F99-101C-E8EC2C2E101B}"/>
              </a:ext>
            </a:extLst>
          </p:cNvPr>
          <p:cNvSpPr txBox="1"/>
          <p:nvPr/>
        </p:nvSpPr>
        <p:spPr>
          <a:xfrm>
            <a:off x="7113271" y="2692602"/>
            <a:ext cx="20535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0" i="0" dirty="0">
                <a:solidFill>
                  <a:srgbClr val="202124"/>
                </a:solidFill>
                <a:effectLst/>
                <a:latin typeface="Google Sans"/>
              </a:rPr>
              <a:t>Δ</a:t>
            </a:r>
            <a:r>
              <a:rPr lang="en-US" b="0" i="0" dirty="0">
                <a:solidFill>
                  <a:srgbClr val="202124"/>
                </a:solidFill>
                <a:effectLst/>
                <a:latin typeface="Google Sans"/>
              </a:rPr>
              <a:t> </a:t>
            </a:r>
            <a:r>
              <a:rPr lang="en-US" dirty="0"/>
              <a:t>Evidence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FE70007F-3129-1F4A-5E4E-EC1BB1888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879" y="624110"/>
            <a:ext cx="10430540" cy="1280890"/>
          </a:xfrm>
        </p:spPr>
        <p:txBody>
          <a:bodyPr>
            <a:normAutofit/>
          </a:bodyPr>
          <a:lstStyle/>
          <a:p>
            <a:r>
              <a:rPr lang="sv-SE" i="1" dirty="0"/>
              <a:t>McGinn v. Omaha</a:t>
            </a:r>
            <a:br>
              <a:rPr lang="sv-SE" i="1" dirty="0"/>
            </a:br>
            <a:r>
              <a:rPr lang="sv-SE" i="1" dirty="0"/>
              <a:t>352 N.W.2d 545 </a:t>
            </a:r>
            <a:r>
              <a:rPr lang="sv-SE" dirty="0"/>
              <a:t>(NE Sup. Ct. 1984)</a:t>
            </a:r>
          </a:p>
        </p:txBody>
      </p:sp>
    </p:spTree>
    <p:extLst>
      <p:ext uri="{BB962C8B-B14F-4D97-AF65-F5344CB8AC3E}">
        <p14:creationId xmlns:p14="http://schemas.microsoft.com/office/powerpoint/2010/main" val="33644122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8883C5-85CC-8DA1-AF84-309CB376E15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49455" y="3253233"/>
            <a:ext cx="4008673" cy="3416301"/>
          </a:xfrm>
        </p:spPr>
        <p:txBody>
          <a:bodyPr/>
          <a:lstStyle/>
          <a:p>
            <a:pPr>
              <a:buClr>
                <a:srgbClr val="FF0000"/>
              </a:buClr>
              <a:buSzPct val="120000"/>
              <a:buFont typeface="Century Gothic" panose="020B0502020202020204" pitchFamily="34" charset="0"/>
              <a:buChar char="×"/>
            </a:pPr>
            <a:r>
              <a:rPr lang="en-US" dirty="0"/>
              <a:t>Silver maple</a:t>
            </a:r>
          </a:p>
          <a:p>
            <a:pPr>
              <a:buClr>
                <a:srgbClr val="FF0000"/>
              </a:buClr>
              <a:buSzPct val="120000"/>
              <a:buFont typeface="Century Gothic" panose="020B0502020202020204" pitchFamily="34" charset="0"/>
              <a:buChar char="×"/>
            </a:pPr>
            <a:r>
              <a:rPr lang="en-US" dirty="0"/>
              <a:t>35-100 years old</a:t>
            </a:r>
          </a:p>
          <a:p>
            <a:pPr>
              <a:buClr>
                <a:srgbClr val="FF0000"/>
              </a:buClr>
              <a:buSzPct val="120000"/>
              <a:buFont typeface="Century Gothic" panose="020B0502020202020204" pitchFamily="34" charset="0"/>
              <a:buChar char="×"/>
            </a:pPr>
            <a:r>
              <a:rPr lang="en-US" dirty="0"/>
              <a:t>Extensive decay</a:t>
            </a:r>
          </a:p>
          <a:p>
            <a:pPr>
              <a:buClr>
                <a:srgbClr val="FF0000"/>
              </a:buClr>
              <a:buSzPct val="120000"/>
              <a:buFont typeface="Century Gothic" panose="020B0502020202020204" pitchFamily="34" charset="0"/>
              <a:buChar char="×"/>
            </a:pPr>
            <a:r>
              <a:rPr lang="en-US" dirty="0"/>
              <a:t>Prior branch failures</a:t>
            </a:r>
          </a:p>
          <a:p>
            <a:pPr>
              <a:buClr>
                <a:srgbClr val="FF0000"/>
              </a:buClr>
              <a:buSzPct val="120000"/>
              <a:buFont typeface="Century Gothic" panose="020B0502020202020204" pitchFamily="34" charset="0"/>
              <a:buChar char="×"/>
            </a:pPr>
            <a:r>
              <a:rPr lang="en-US" dirty="0"/>
              <a:t>“Swollen knots”/ woundwood</a:t>
            </a:r>
          </a:p>
          <a:p>
            <a:r>
              <a:rPr lang="en-US" dirty="0"/>
              <a:t>“V-crotch”</a:t>
            </a:r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0202F6-12C1-A4DE-E768-A9DECFE676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026882" y="3253233"/>
            <a:ext cx="4825159" cy="3416300"/>
          </a:xfrm>
        </p:spPr>
        <p:txBody>
          <a:bodyPr/>
          <a:lstStyle/>
          <a:p>
            <a:r>
              <a:rPr lang="en-US" dirty="0"/>
              <a:t>59,600 street trees &amp; 153,000 park trees</a:t>
            </a:r>
          </a:p>
          <a:p>
            <a:r>
              <a:rPr lang="en-US" dirty="0"/>
              <a:t>Managed by city forester + 26 field staff</a:t>
            </a:r>
          </a:p>
          <a:p>
            <a:r>
              <a:rPr lang="en-US" dirty="0"/>
              <a:t>Annual windshield inspections</a:t>
            </a:r>
          </a:p>
          <a:p>
            <a:r>
              <a:rPr lang="en-US" dirty="0"/>
              <a:t>No open wounds</a:t>
            </a:r>
          </a:p>
          <a:p>
            <a:r>
              <a:rPr lang="en-US" dirty="0"/>
              <a:t>No conks, cracks, breaks, holes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7" name="Content Placeholder 5">
            <a:extLst>
              <a:ext uri="{FF2B5EF4-FFF2-40B4-BE49-F238E27FC236}">
                <a16:creationId xmlns:a16="http://schemas.microsoft.com/office/drawing/2014/main" id="{07B71310-3697-A333-BEE4-A6102ECEE9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45930" y="2692602"/>
            <a:ext cx="2980952" cy="323809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CD3D1F5-885C-2C45-C014-8264B6F90873}"/>
              </a:ext>
            </a:extLst>
          </p:cNvPr>
          <p:cNvSpPr txBox="1"/>
          <p:nvPr/>
        </p:nvSpPr>
        <p:spPr>
          <a:xfrm>
            <a:off x="731521" y="2692602"/>
            <a:ext cx="21031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π</a:t>
            </a:r>
            <a:r>
              <a:rPr lang="en-US" dirty="0"/>
              <a:t> Evidence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A71401B-2E28-38D6-1F82-39FB10D79B35}"/>
              </a:ext>
            </a:extLst>
          </p:cNvPr>
          <p:cNvSpPr txBox="1"/>
          <p:nvPr/>
        </p:nvSpPr>
        <p:spPr>
          <a:xfrm>
            <a:off x="7113271" y="2692602"/>
            <a:ext cx="20535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0" i="0" dirty="0">
                <a:solidFill>
                  <a:srgbClr val="202124"/>
                </a:solidFill>
                <a:effectLst/>
                <a:latin typeface="Google Sans"/>
              </a:rPr>
              <a:t>Δ</a:t>
            </a:r>
            <a:r>
              <a:rPr lang="en-US" b="0" i="0" dirty="0">
                <a:solidFill>
                  <a:srgbClr val="202124"/>
                </a:solidFill>
                <a:effectLst/>
                <a:latin typeface="Google Sans"/>
              </a:rPr>
              <a:t> </a:t>
            </a:r>
            <a:r>
              <a:rPr lang="en-US" dirty="0"/>
              <a:t>Evidence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D9E6BCD-14A1-E0DE-8E9D-DA8CFAE505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879" y="624110"/>
            <a:ext cx="10430540" cy="1280890"/>
          </a:xfrm>
        </p:spPr>
        <p:txBody>
          <a:bodyPr>
            <a:normAutofit/>
          </a:bodyPr>
          <a:lstStyle/>
          <a:p>
            <a:r>
              <a:rPr lang="sv-SE" i="1" dirty="0"/>
              <a:t>McGinn v. Omaha</a:t>
            </a:r>
            <a:br>
              <a:rPr lang="sv-SE" i="1" dirty="0"/>
            </a:br>
            <a:r>
              <a:rPr lang="sv-SE" i="1" dirty="0"/>
              <a:t>352 N.W.2d 545 </a:t>
            </a:r>
            <a:r>
              <a:rPr lang="sv-SE" dirty="0"/>
              <a:t>(NE Sup. Ct. 1984)</a:t>
            </a:r>
          </a:p>
        </p:txBody>
      </p:sp>
    </p:spTree>
    <p:extLst>
      <p:ext uri="{BB962C8B-B14F-4D97-AF65-F5344CB8AC3E}">
        <p14:creationId xmlns:p14="http://schemas.microsoft.com/office/powerpoint/2010/main" val="215139262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8883C5-85CC-8DA1-AF84-309CB376E15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49455" y="3253233"/>
            <a:ext cx="4008673" cy="3416301"/>
          </a:xfrm>
        </p:spPr>
        <p:txBody>
          <a:bodyPr/>
          <a:lstStyle/>
          <a:p>
            <a:pPr>
              <a:buClr>
                <a:srgbClr val="FF0000"/>
              </a:buClr>
              <a:buSzPct val="120000"/>
              <a:buFont typeface="Century Gothic" panose="020B0502020202020204" pitchFamily="34" charset="0"/>
              <a:buChar char="×"/>
            </a:pPr>
            <a:r>
              <a:rPr lang="en-US" dirty="0"/>
              <a:t>Silver maple</a:t>
            </a:r>
          </a:p>
          <a:p>
            <a:pPr>
              <a:buClr>
                <a:srgbClr val="FF0000"/>
              </a:buClr>
              <a:buSzPct val="120000"/>
              <a:buFont typeface="Century Gothic" panose="020B0502020202020204" pitchFamily="34" charset="0"/>
              <a:buChar char="×"/>
            </a:pPr>
            <a:r>
              <a:rPr lang="en-US" dirty="0"/>
              <a:t>35-100 years old</a:t>
            </a:r>
          </a:p>
          <a:p>
            <a:pPr>
              <a:buClr>
                <a:srgbClr val="FF0000"/>
              </a:buClr>
              <a:buSzPct val="120000"/>
              <a:buFont typeface="Century Gothic" panose="020B0502020202020204" pitchFamily="34" charset="0"/>
              <a:buChar char="×"/>
            </a:pPr>
            <a:r>
              <a:rPr lang="en-US" dirty="0"/>
              <a:t>Extensive decay</a:t>
            </a:r>
          </a:p>
          <a:p>
            <a:pPr>
              <a:buClr>
                <a:srgbClr val="FF0000"/>
              </a:buClr>
              <a:buSzPct val="120000"/>
              <a:buFont typeface="Century Gothic" panose="020B0502020202020204" pitchFamily="34" charset="0"/>
              <a:buChar char="×"/>
            </a:pPr>
            <a:r>
              <a:rPr lang="en-US" dirty="0"/>
              <a:t>Prior branch failures</a:t>
            </a:r>
          </a:p>
          <a:p>
            <a:pPr>
              <a:buClr>
                <a:srgbClr val="FF0000"/>
              </a:buClr>
              <a:buSzPct val="120000"/>
              <a:buFont typeface="Century Gothic" panose="020B0502020202020204" pitchFamily="34" charset="0"/>
              <a:buChar char="×"/>
            </a:pPr>
            <a:r>
              <a:rPr lang="en-US" dirty="0"/>
              <a:t>“Swollen knots”/ woundwood</a:t>
            </a:r>
          </a:p>
          <a:p>
            <a:pPr>
              <a:buClr>
                <a:srgbClr val="FF0000"/>
              </a:buClr>
              <a:buSzPct val="120000"/>
              <a:buFont typeface="Century Gothic" panose="020B0502020202020204" pitchFamily="34" charset="0"/>
              <a:buChar char="×"/>
            </a:pPr>
            <a:r>
              <a:rPr lang="en-US" dirty="0"/>
              <a:t>“V-crotch”</a:t>
            </a:r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0202F6-12C1-A4DE-E768-A9DECFE676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026882" y="3253233"/>
            <a:ext cx="4825159" cy="3416300"/>
          </a:xfrm>
        </p:spPr>
        <p:txBody>
          <a:bodyPr/>
          <a:lstStyle/>
          <a:p>
            <a:r>
              <a:rPr lang="en-US" dirty="0"/>
              <a:t>59,600 street trees &amp; 153,000 park trees</a:t>
            </a:r>
          </a:p>
          <a:p>
            <a:r>
              <a:rPr lang="en-US" dirty="0"/>
              <a:t>Managed by city forester + 26 field staff</a:t>
            </a:r>
          </a:p>
          <a:p>
            <a:r>
              <a:rPr lang="en-US" dirty="0"/>
              <a:t>Annual windshield inspections</a:t>
            </a:r>
          </a:p>
          <a:p>
            <a:r>
              <a:rPr lang="en-US" dirty="0"/>
              <a:t>No open wounds</a:t>
            </a:r>
          </a:p>
          <a:p>
            <a:r>
              <a:rPr lang="en-US" dirty="0"/>
              <a:t>No conks, cracks, breaks, holes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7" name="Content Placeholder 5">
            <a:extLst>
              <a:ext uri="{FF2B5EF4-FFF2-40B4-BE49-F238E27FC236}">
                <a16:creationId xmlns:a16="http://schemas.microsoft.com/office/drawing/2014/main" id="{07B71310-3697-A333-BEE4-A6102ECEE9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45930" y="2692602"/>
            <a:ext cx="2980952" cy="323809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F9D63E7-87BD-D93D-1289-7B2B291F7AFB}"/>
              </a:ext>
            </a:extLst>
          </p:cNvPr>
          <p:cNvSpPr txBox="1"/>
          <p:nvPr/>
        </p:nvSpPr>
        <p:spPr>
          <a:xfrm>
            <a:off x="731521" y="2692602"/>
            <a:ext cx="21031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π</a:t>
            </a:r>
            <a:r>
              <a:rPr lang="en-US" dirty="0"/>
              <a:t> Evidence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B1E25B1-1F94-3D13-7A21-C0B9F12BDE1A}"/>
              </a:ext>
            </a:extLst>
          </p:cNvPr>
          <p:cNvSpPr txBox="1"/>
          <p:nvPr/>
        </p:nvSpPr>
        <p:spPr>
          <a:xfrm>
            <a:off x="7113271" y="2692602"/>
            <a:ext cx="20535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0" i="0" dirty="0">
                <a:solidFill>
                  <a:srgbClr val="202124"/>
                </a:solidFill>
                <a:effectLst/>
                <a:latin typeface="Google Sans"/>
              </a:rPr>
              <a:t>Δ</a:t>
            </a:r>
            <a:r>
              <a:rPr lang="en-US" b="0" i="0" dirty="0">
                <a:solidFill>
                  <a:srgbClr val="202124"/>
                </a:solidFill>
                <a:effectLst/>
                <a:latin typeface="Google Sans"/>
              </a:rPr>
              <a:t> </a:t>
            </a:r>
            <a:r>
              <a:rPr lang="en-US" dirty="0"/>
              <a:t>Evidence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09589A6F-1821-32DC-676D-C3FE22A465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879" y="624110"/>
            <a:ext cx="10430540" cy="1280890"/>
          </a:xfrm>
        </p:spPr>
        <p:txBody>
          <a:bodyPr>
            <a:normAutofit/>
          </a:bodyPr>
          <a:lstStyle/>
          <a:p>
            <a:r>
              <a:rPr lang="sv-SE" i="1" dirty="0"/>
              <a:t>McGinn v. Omaha</a:t>
            </a:r>
            <a:br>
              <a:rPr lang="sv-SE" i="1" dirty="0"/>
            </a:br>
            <a:r>
              <a:rPr lang="sv-SE" i="1" dirty="0"/>
              <a:t>352 N.W.2d 545 </a:t>
            </a:r>
            <a:r>
              <a:rPr lang="sv-SE" dirty="0"/>
              <a:t>(NE Sup. Ct. 1984)</a:t>
            </a:r>
          </a:p>
        </p:txBody>
      </p:sp>
    </p:spTree>
    <p:extLst>
      <p:ext uri="{BB962C8B-B14F-4D97-AF65-F5344CB8AC3E}">
        <p14:creationId xmlns:p14="http://schemas.microsoft.com/office/powerpoint/2010/main" val="31636425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B7BA79-D35A-3F28-51EE-821DA4E108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8475" y="2569210"/>
            <a:ext cx="10515815" cy="3785870"/>
          </a:xfrm>
        </p:spPr>
        <p:txBody>
          <a:bodyPr>
            <a:normAutofit/>
          </a:bodyPr>
          <a:lstStyle/>
          <a:p>
            <a:r>
              <a:rPr lang="en-US" sz="2800" dirty="0"/>
              <a:t>“…no testimony…that a reasonable investigation would have revealed the extent of the decay”</a:t>
            </a:r>
          </a:p>
          <a:p>
            <a:r>
              <a:rPr lang="en-US" sz="2800" dirty="0"/>
              <a:t>“[no evidence that] indicators of decay…were readily visible from an onstreet inspection.”</a:t>
            </a:r>
          </a:p>
          <a:p>
            <a:r>
              <a:rPr lang="en-US" sz="2800" dirty="0"/>
              <a:t>“…external symptoms did not reveal the extent of decay”</a:t>
            </a:r>
          </a:p>
          <a:p>
            <a:r>
              <a:rPr lang="en-US" sz="2800" dirty="0"/>
              <a:t>“…a careful examination would not indicate the extent of the decay”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3E3F046-FC75-3B58-87F5-A911C4B245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879" y="624110"/>
            <a:ext cx="10430540" cy="1280890"/>
          </a:xfrm>
        </p:spPr>
        <p:txBody>
          <a:bodyPr>
            <a:normAutofit/>
          </a:bodyPr>
          <a:lstStyle/>
          <a:p>
            <a:r>
              <a:rPr lang="sv-SE" i="1" dirty="0"/>
              <a:t>McGinn v. Omaha</a:t>
            </a:r>
            <a:br>
              <a:rPr lang="sv-SE" i="1" dirty="0"/>
            </a:br>
            <a:r>
              <a:rPr lang="sv-SE" i="1" dirty="0"/>
              <a:t>352 N.W.2d 545 </a:t>
            </a:r>
            <a:r>
              <a:rPr lang="sv-SE" dirty="0"/>
              <a:t>(NE Sup. Ct. 1984)</a:t>
            </a:r>
          </a:p>
        </p:txBody>
      </p:sp>
    </p:spTree>
    <p:extLst>
      <p:ext uri="{BB962C8B-B14F-4D97-AF65-F5344CB8AC3E}">
        <p14:creationId xmlns:p14="http://schemas.microsoft.com/office/powerpoint/2010/main" val="14769701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5D57A7-88CE-07B8-603A-2E72BA5677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623826"/>
          </a:xfrm>
        </p:spPr>
        <p:txBody>
          <a:bodyPr>
            <a:normAutofit/>
          </a:bodyPr>
          <a:lstStyle/>
          <a:p>
            <a:r>
              <a:rPr lang="en-US" sz="2800" dirty="0"/>
              <a:t>City Liability for Falling Branches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FB8FE41-F88D-7AAD-E6B0-9EB684C025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879" y="624110"/>
            <a:ext cx="10430540" cy="1280890"/>
          </a:xfrm>
        </p:spPr>
        <p:txBody>
          <a:bodyPr>
            <a:normAutofit/>
          </a:bodyPr>
          <a:lstStyle/>
          <a:p>
            <a:r>
              <a:rPr lang="nn-NO" i="1" dirty="0"/>
              <a:t>Turner v. Wichita</a:t>
            </a:r>
            <a:br>
              <a:rPr lang="nn-NO" i="1" dirty="0"/>
            </a:br>
            <a:r>
              <a:rPr lang="nn-NO" dirty="0"/>
              <a:t>143 Kan. 808 (KS Sup. Ct. 1936)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AE231BC-8680-F5A2-0AB8-490322AF23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1532" y="2690036"/>
            <a:ext cx="847790" cy="409353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C06429F-279F-5CEE-19E3-C154B19C9180}"/>
              </a:ext>
            </a:extLst>
          </p:cNvPr>
          <p:cNvSpPr txBox="1"/>
          <p:nvPr/>
        </p:nvSpPr>
        <p:spPr>
          <a:xfrm>
            <a:off x="2931771" y="2928862"/>
            <a:ext cx="28495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Not externally Visible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D1D7554-FB2C-1B40-EFCA-047CD8951568}"/>
              </a:ext>
            </a:extLst>
          </p:cNvPr>
          <p:cNvSpPr txBox="1"/>
          <p:nvPr/>
        </p:nvSpPr>
        <p:spPr>
          <a:xfrm>
            <a:off x="2384379" y="6000451"/>
            <a:ext cx="33253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Really </a:t>
            </a:r>
            <a:r>
              <a:rPr lang="en-US" sz="2000" dirty="0" err="1"/>
              <a:t>Friggin</a:t>
            </a:r>
            <a:r>
              <a:rPr lang="en-US" sz="2000" dirty="0"/>
              <a:t>’ Obvious</a:t>
            </a:r>
            <a:r>
              <a:rPr lang="en-US" sz="2000" b="0" i="0" dirty="0">
                <a:solidFill>
                  <a:srgbClr val="202124"/>
                </a:solidFill>
                <a:effectLst/>
                <a:latin typeface="Google Sans"/>
              </a:rPr>
              <a:t>™</a:t>
            </a:r>
            <a:endParaRPr lang="en-US" sz="2000" dirty="0"/>
          </a:p>
          <a:p>
            <a:r>
              <a:rPr lang="en-US" sz="2000" dirty="0"/>
              <a:t>and tons of time to fix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DCF3C80-3045-C274-E26F-EEBC9E498BD3}"/>
              </a:ext>
            </a:extLst>
          </p:cNvPr>
          <p:cNvSpPr txBox="1"/>
          <p:nvPr/>
        </p:nvSpPr>
        <p:spPr>
          <a:xfrm>
            <a:off x="2115879" y="5079180"/>
            <a:ext cx="36654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Obvious without inspection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1ED648A-8C27-CE61-7015-F37700ACE142}"/>
              </a:ext>
            </a:extLst>
          </p:cNvPr>
          <p:cNvSpPr txBox="1"/>
          <p:nvPr/>
        </p:nvSpPr>
        <p:spPr>
          <a:xfrm>
            <a:off x="2581192" y="4004021"/>
            <a:ext cx="30889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Visible upon inspection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FF19529-0CCA-A6C5-620E-934D599F4214}"/>
              </a:ext>
            </a:extLst>
          </p:cNvPr>
          <p:cNvSpPr txBox="1"/>
          <p:nvPr/>
        </p:nvSpPr>
        <p:spPr>
          <a:xfrm>
            <a:off x="7212114" y="2928862"/>
            <a:ext cx="48983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City NOT liable, no constructive notice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03D7F0D-A8A1-9209-761D-CD6EF2D443F8}"/>
              </a:ext>
            </a:extLst>
          </p:cNvPr>
          <p:cNvSpPr txBox="1"/>
          <p:nvPr/>
        </p:nvSpPr>
        <p:spPr>
          <a:xfrm>
            <a:off x="7212115" y="4004021"/>
            <a:ext cx="45900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City liable, constructive notice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86FD39A-7EB7-02DB-51ED-086D64076182}"/>
              </a:ext>
            </a:extLst>
          </p:cNvPr>
          <p:cNvSpPr txBox="1"/>
          <p:nvPr/>
        </p:nvSpPr>
        <p:spPr>
          <a:xfrm>
            <a:off x="7212114" y="5079180"/>
            <a:ext cx="50684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City NOT liable, </a:t>
            </a:r>
            <a:r>
              <a:rPr lang="en-US" sz="2000" i="1" u="sng" dirty="0"/>
              <a:t>injured party</a:t>
            </a:r>
            <a:r>
              <a:rPr lang="en-US" sz="2000" dirty="0"/>
              <a:t> negligent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490B370-C557-5CBD-A0B7-E2B369B40415}"/>
              </a:ext>
            </a:extLst>
          </p:cNvPr>
          <p:cNvSpPr txBox="1"/>
          <p:nvPr/>
        </p:nvSpPr>
        <p:spPr>
          <a:xfrm>
            <a:off x="7212115" y="6154339"/>
            <a:ext cx="36968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City liable, “utter disregard”</a:t>
            </a:r>
          </a:p>
        </p:txBody>
      </p:sp>
    </p:spTree>
    <p:extLst>
      <p:ext uri="{BB962C8B-B14F-4D97-AF65-F5344CB8AC3E}">
        <p14:creationId xmlns:p14="http://schemas.microsoft.com/office/powerpoint/2010/main" val="233688082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9">
            <a:extLst>
              <a:ext uri="{FF2B5EF4-FFF2-40B4-BE49-F238E27FC236}">
                <a16:creationId xmlns:a16="http://schemas.microsoft.com/office/drawing/2014/main" id="{1AD5F08E-6585-AD59-3682-4794B9427F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16761" y="2418803"/>
            <a:ext cx="2244971" cy="2341560"/>
          </a:xfrm>
          <a:prstGeom prst="rect">
            <a:avLst/>
          </a:prstGeom>
        </p:spPr>
      </p:pic>
      <p:pic>
        <p:nvPicPr>
          <p:cNvPr id="9" name="Content Placeholder 5">
            <a:extLst>
              <a:ext uri="{FF2B5EF4-FFF2-40B4-BE49-F238E27FC236}">
                <a16:creationId xmlns:a16="http://schemas.microsoft.com/office/drawing/2014/main" id="{467C6B31-203C-C249-43EF-A3224C5ED2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39006" y="2964747"/>
            <a:ext cx="2181143" cy="250169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8E72EE4-FDDB-7335-0AD0-C76915A8950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l="6869" t="5168" r="16518" b="36890"/>
          <a:stretch/>
        </p:blipFill>
        <p:spPr>
          <a:xfrm>
            <a:off x="6784622" y="4760364"/>
            <a:ext cx="1760068" cy="1882538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43CAB2D3-CD88-5A25-7D91-31B9402772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879" y="624110"/>
            <a:ext cx="10430540" cy="1280890"/>
          </a:xfrm>
        </p:spPr>
        <p:txBody>
          <a:bodyPr>
            <a:normAutofit/>
          </a:bodyPr>
          <a:lstStyle/>
          <a:p>
            <a:r>
              <a:rPr lang="sv-SE" i="1" dirty="0"/>
              <a:t>McGinn v. Omaha</a:t>
            </a:r>
            <a:br>
              <a:rPr lang="sv-SE" i="1" dirty="0"/>
            </a:br>
            <a:r>
              <a:rPr lang="sv-SE" i="1" dirty="0"/>
              <a:t>352 N.W.2d 545 </a:t>
            </a:r>
            <a:r>
              <a:rPr lang="sv-SE" dirty="0"/>
              <a:t>(NE Sup. Ct. 1984)</a:t>
            </a:r>
          </a:p>
        </p:txBody>
      </p:sp>
    </p:spTree>
    <p:extLst>
      <p:ext uri="{BB962C8B-B14F-4D97-AF65-F5344CB8AC3E}">
        <p14:creationId xmlns:p14="http://schemas.microsoft.com/office/powerpoint/2010/main" val="126553845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9">
            <a:extLst>
              <a:ext uri="{FF2B5EF4-FFF2-40B4-BE49-F238E27FC236}">
                <a16:creationId xmlns:a16="http://schemas.microsoft.com/office/drawing/2014/main" id="{1AD5F08E-6585-AD59-3682-4794B9427F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16761" y="2418803"/>
            <a:ext cx="2244971" cy="2341561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54A28278-36B4-3F1C-67F0-DAFC7A59440B}"/>
              </a:ext>
            </a:extLst>
          </p:cNvPr>
          <p:cNvCxnSpPr>
            <a:cxnSpLocks/>
          </p:cNvCxnSpPr>
          <p:nvPr/>
        </p:nvCxnSpPr>
        <p:spPr>
          <a:xfrm>
            <a:off x="4539176" y="4914900"/>
            <a:ext cx="1941634" cy="77724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Content Placeholder 5">
            <a:extLst>
              <a:ext uri="{FF2B5EF4-FFF2-40B4-BE49-F238E27FC236}">
                <a16:creationId xmlns:a16="http://schemas.microsoft.com/office/drawing/2014/main" id="{467C6B31-203C-C249-43EF-A3224C5ED2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39006" y="2964747"/>
            <a:ext cx="2181143" cy="250169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8E72EE4-FDDB-7335-0AD0-C76915A8950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l="6869" t="5168" r="16518" b="36890"/>
          <a:stretch/>
        </p:blipFill>
        <p:spPr>
          <a:xfrm>
            <a:off x="6784622" y="4760364"/>
            <a:ext cx="1760068" cy="1882538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CE290B6-72C1-7A9C-82C3-449569EE6A06}"/>
              </a:ext>
            </a:extLst>
          </p:cNvPr>
          <p:cNvCxnSpPr>
            <a:cxnSpLocks/>
          </p:cNvCxnSpPr>
          <p:nvPr/>
        </p:nvCxnSpPr>
        <p:spPr>
          <a:xfrm>
            <a:off x="4926330" y="2777490"/>
            <a:ext cx="2511877" cy="2032551"/>
          </a:xfrm>
          <a:prstGeom prst="line">
            <a:avLst/>
          </a:prstGeom>
          <a:ln w="38100">
            <a:solidFill>
              <a:schemeClr val="accent4">
                <a:lumMod val="60000"/>
                <a:lumOff val="4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1">
            <a:extLst>
              <a:ext uri="{FF2B5EF4-FFF2-40B4-BE49-F238E27FC236}">
                <a16:creationId xmlns:a16="http://schemas.microsoft.com/office/drawing/2014/main" id="{AF49EB82-5D3A-2090-32AD-4F260F198F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879" y="624110"/>
            <a:ext cx="10430540" cy="1280890"/>
          </a:xfrm>
        </p:spPr>
        <p:txBody>
          <a:bodyPr>
            <a:normAutofit/>
          </a:bodyPr>
          <a:lstStyle/>
          <a:p>
            <a:r>
              <a:rPr lang="sv-SE" i="1" dirty="0"/>
              <a:t>McGinn v. Omaha</a:t>
            </a:r>
            <a:br>
              <a:rPr lang="sv-SE" i="1" dirty="0"/>
            </a:br>
            <a:r>
              <a:rPr lang="sv-SE" i="1" dirty="0"/>
              <a:t>352 N.W.2d 545 </a:t>
            </a:r>
            <a:r>
              <a:rPr lang="sv-SE" dirty="0"/>
              <a:t>(NE Sup. Ct. 1984)</a:t>
            </a:r>
          </a:p>
        </p:txBody>
      </p:sp>
    </p:spTree>
    <p:extLst>
      <p:ext uri="{BB962C8B-B14F-4D97-AF65-F5344CB8AC3E}">
        <p14:creationId xmlns:p14="http://schemas.microsoft.com/office/powerpoint/2010/main" val="120674090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2E1BF8-E363-A719-E75C-A80CD1F627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6697456" cy="2840039"/>
          </a:xfrm>
        </p:spPr>
        <p:txBody>
          <a:bodyPr>
            <a:normAutofit/>
          </a:bodyPr>
          <a:lstStyle/>
          <a:p>
            <a:r>
              <a:rPr lang="en-US" sz="2400" dirty="0"/>
              <a:t>Level 1 Inspection</a:t>
            </a:r>
          </a:p>
          <a:p>
            <a:endParaRPr lang="en-US" sz="2400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1B531A9-6F06-6C73-90FA-EB686BF31E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879" y="624110"/>
            <a:ext cx="10430540" cy="1280890"/>
          </a:xfrm>
        </p:spPr>
        <p:txBody>
          <a:bodyPr>
            <a:normAutofit/>
          </a:bodyPr>
          <a:lstStyle/>
          <a:p>
            <a:r>
              <a:rPr lang="sv-SE" i="1" dirty="0"/>
              <a:t>McGinn v. Omaha</a:t>
            </a:r>
            <a:br>
              <a:rPr lang="sv-SE" i="1" dirty="0"/>
            </a:br>
            <a:r>
              <a:rPr lang="sv-SE" i="1" dirty="0"/>
              <a:t>352 N.W.2d 545 </a:t>
            </a:r>
            <a:r>
              <a:rPr lang="sv-SE" dirty="0"/>
              <a:t>(NE Sup. Ct. 1984)</a:t>
            </a:r>
          </a:p>
        </p:txBody>
      </p:sp>
    </p:spTree>
    <p:extLst>
      <p:ext uri="{BB962C8B-B14F-4D97-AF65-F5344CB8AC3E}">
        <p14:creationId xmlns:p14="http://schemas.microsoft.com/office/powerpoint/2010/main" val="328826455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2E1BF8-E363-A719-E75C-A80CD1F627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6697456" cy="2840039"/>
          </a:xfrm>
        </p:spPr>
        <p:txBody>
          <a:bodyPr>
            <a:normAutofit/>
          </a:bodyPr>
          <a:lstStyle/>
          <a:p>
            <a:r>
              <a:rPr lang="en-US" sz="2400" dirty="0"/>
              <a:t>Level 1 Inspection</a:t>
            </a:r>
          </a:p>
          <a:p>
            <a:pPr lvl="1">
              <a:buSzPct val="120000"/>
              <a:buFont typeface="Wingdings 3" panose="05040102010807070707" pitchFamily="18" charset="2"/>
              <a:buChar char=""/>
            </a:pPr>
            <a:r>
              <a:rPr lang="en-US" sz="2200" dirty="0"/>
              <a:t>  IF EXTERNAL INDICATOR:</a:t>
            </a:r>
          </a:p>
          <a:p>
            <a:pPr marL="457200" lvl="1" indent="0">
              <a:buNone/>
            </a:pPr>
            <a:r>
              <a:rPr lang="en-US" sz="2200" dirty="0"/>
              <a:t>      Level 2 Inspection</a:t>
            </a:r>
          </a:p>
          <a:p>
            <a:pPr marL="0" indent="0">
              <a:buNone/>
            </a:pPr>
            <a:endParaRPr lang="en-US" sz="2400" dirty="0"/>
          </a:p>
          <a:p>
            <a:endParaRPr lang="en-US" sz="2400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88087D3-D0FE-2ECF-5EDC-5E4CF48A1F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879" y="624110"/>
            <a:ext cx="10430540" cy="1280890"/>
          </a:xfrm>
        </p:spPr>
        <p:txBody>
          <a:bodyPr>
            <a:normAutofit/>
          </a:bodyPr>
          <a:lstStyle/>
          <a:p>
            <a:r>
              <a:rPr lang="sv-SE" i="1" dirty="0"/>
              <a:t>McGinn v. Omaha</a:t>
            </a:r>
            <a:br>
              <a:rPr lang="sv-SE" i="1" dirty="0"/>
            </a:br>
            <a:r>
              <a:rPr lang="sv-SE" i="1" dirty="0"/>
              <a:t>352 N.W.2d 545 </a:t>
            </a:r>
            <a:r>
              <a:rPr lang="sv-SE" dirty="0"/>
              <a:t>(NE Sup. Ct. 1984)</a:t>
            </a:r>
          </a:p>
        </p:txBody>
      </p:sp>
    </p:spTree>
    <p:extLst>
      <p:ext uri="{BB962C8B-B14F-4D97-AF65-F5344CB8AC3E}">
        <p14:creationId xmlns:p14="http://schemas.microsoft.com/office/powerpoint/2010/main" val="286121792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2E1BF8-E363-A719-E75C-A80CD1F627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6697456" cy="2840039"/>
          </a:xfrm>
        </p:spPr>
        <p:txBody>
          <a:bodyPr>
            <a:normAutofit/>
          </a:bodyPr>
          <a:lstStyle/>
          <a:p>
            <a:r>
              <a:rPr lang="en-US" sz="2400" dirty="0"/>
              <a:t>Level 1 Inspection</a:t>
            </a:r>
          </a:p>
          <a:p>
            <a:pPr lvl="1">
              <a:buSzPct val="120000"/>
              <a:buFont typeface="Wingdings 3" panose="05040102010807070707" pitchFamily="18" charset="2"/>
              <a:buChar char=""/>
            </a:pPr>
            <a:r>
              <a:rPr lang="en-US" sz="2200" dirty="0"/>
              <a:t>  IF EXTERNAL INDICATOR:</a:t>
            </a:r>
          </a:p>
          <a:p>
            <a:pPr marL="457200" lvl="1" indent="0">
              <a:buNone/>
            </a:pPr>
            <a:r>
              <a:rPr lang="en-US" sz="2200" dirty="0"/>
              <a:t>      Level 2 Inspection</a:t>
            </a:r>
          </a:p>
          <a:p>
            <a:pPr lvl="2">
              <a:buSzPct val="120000"/>
              <a:buFont typeface="Wingdings 3" panose="05040102010807070707" pitchFamily="18" charset="2"/>
              <a:buChar char=""/>
            </a:pPr>
            <a:r>
              <a:rPr lang="en-US" sz="2000" dirty="0"/>
              <a:t>  IF INDICATOR OF EXTENSIVE DECAY:</a:t>
            </a:r>
          </a:p>
          <a:p>
            <a:pPr marL="914400" lvl="2" indent="0">
              <a:buNone/>
            </a:pPr>
            <a:r>
              <a:rPr lang="en-US" sz="2000" dirty="0"/>
              <a:t>     Mitigation Action</a:t>
            </a:r>
          </a:p>
          <a:p>
            <a:endParaRPr lang="en-US" sz="2400" dirty="0"/>
          </a:p>
          <a:p>
            <a:endParaRPr lang="en-US" sz="2400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66883EC-606D-3887-3091-19B4F17C18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879" y="624110"/>
            <a:ext cx="10430540" cy="1280890"/>
          </a:xfrm>
        </p:spPr>
        <p:txBody>
          <a:bodyPr>
            <a:normAutofit/>
          </a:bodyPr>
          <a:lstStyle/>
          <a:p>
            <a:r>
              <a:rPr lang="sv-SE" i="1" dirty="0"/>
              <a:t>McGinn v. Omaha</a:t>
            </a:r>
            <a:br>
              <a:rPr lang="sv-SE" i="1" dirty="0"/>
            </a:br>
            <a:r>
              <a:rPr lang="sv-SE" i="1" dirty="0"/>
              <a:t>352 N.W.2d 545 </a:t>
            </a:r>
            <a:r>
              <a:rPr lang="sv-SE" dirty="0"/>
              <a:t>(NE Sup. Ct. 1984)</a:t>
            </a:r>
          </a:p>
        </p:txBody>
      </p:sp>
    </p:spTree>
    <p:extLst>
      <p:ext uri="{BB962C8B-B14F-4D97-AF65-F5344CB8AC3E}">
        <p14:creationId xmlns:p14="http://schemas.microsoft.com/office/powerpoint/2010/main" val="218785138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2E1BF8-E363-A719-E75C-A80CD1F627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6697456" cy="2840039"/>
          </a:xfrm>
        </p:spPr>
        <p:txBody>
          <a:bodyPr>
            <a:normAutofit/>
          </a:bodyPr>
          <a:lstStyle/>
          <a:p>
            <a:r>
              <a:rPr lang="en-US" sz="2400" dirty="0"/>
              <a:t>Level 1 Inspection</a:t>
            </a:r>
          </a:p>
          <a:p>
            <a:pPr lvl="1">
              <a:buSzPct val="120000"/>
              <a:buFont typeface="Wingdings 3" panose="05040102010807070707" pitchFamily="18" charset="2"/>
              <a:buChar char=""/>
            </a:pPr>
            <a:r>
              <a:rPr lang="en-US" sz="2200" dirty="0"/>
              <a:t>  IF EXTERNAL INDICATOR:</a:t>
            </a:r>
          </a:p>
          <a:p>
            <a:pPr marL="457200" lvl="1" indent="0">
              <a:buNone/>
            </a:pPr>
            <a:r>
              <a:rPr lang="en-US" sz="2200" dirty="0"/>
              <a:t>      Level 2 Inspection</a:t>
            </a:r>
          </a:p>
          <a:p>
            <a:pPr lvl="2">
              <a:buSzPct val="120000"/>
              <a:buFont typeface="Wingdings 3" panose="05040102010807070707" pitchFamily="18" charset="2"/>
              <a:buChar char=""/>
            </a:pPr>
            <a:r>
              <a:rPr lang="en-US" sz="2000" dirty="0"/>
              <a:t>  IF INDICATOR OF EXTENSIVE DECAY:</a:t>
            </a:r>
          </a:p>
          <a:p>
            <a:pPr marL="914400" lvl="2" indent="0">
              <a:buNone/>
            </a:pPr>
            <a:r>
              <a:rPr lang="en-US" sz="2000" dirty="0"/>
              <a:t>     Mitigation Action</a:t>
            </a:r>
          </a:p>
          <a:p>
            <a:endParaRPr lang="en-US" sz="2400" dirty="0"/>
          </a:p>
          <a:p>
            <a:endParaRPr lang="en-US" sz="2400" dirty="0"/>
          </a:p>
        </p:txBody>
      </p:sp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4CBAA333-FCB8-16D0-6132-150866150233}"/>
              </a:ext>
            </a:extLst>
          </p:cNvPr>
          <p:cNvCxnSpPr>
            <a:cxnSpLocks/>
          </p:cNvCxnSpPr>
          <p:nvPr/>
        </p:nvCxnSpPr>
        <p:spPr>
          <a:xfrm flipH="1">
            <a:off x="4594860" y="3429000"/>
            <a:ext cx="1200150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1">
            <a:extLst>
              <a:ext uri="{FF2B5EF4-FFF2-40B4-BE49-F238E27FC236}">
                <a16:creationId xmlns:a16="http://schemas.microsoft.com/office/drawing/2014/main" id="{BF9AF5CA-9B6B-A8AE-73CB-C36D9FACAC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879" y="624110"/>
            <a:ext cx="10430540" cy="1280890"/>
          </a:xfrm>
        </p:spPr>
        <p:txBody>
          <a:bodyPr>
            <a:normAutofit/>
          </a:bodyPr>
          <a:lstStyle/>
          <a:p>
            <a:r>
              <a:rPr lang="sv-SE" i="1" dirty="0"/>
              <a:t>McGinn v. Omaha</a:t>
            </a:r>
            <a:br>
              <a:rPr lang="sv-SE" i="1" dirty="0"/>
            </a:br>
            <a:r>
              <a:rPr lang="sv-SE" i="1" dirty="0"/>
              <a:t>352 N.W.2d 545 </a:t>
            </a:r>
            <a:r>
              <a:rPr lang="sv-SE" dirty="0"/>
              <a:t>(NE Sup. Ct. 1984)</a:t>
            </a:r>
          </a:p>
        </p:txBody>
      </p:sp>
    </p:spTree>
    <p:extLst>
      <p:ext uri="{BB962C8B-B14F-4D97-AF65-F5344CB8AC3E}">
        <p14:creationId xmlns:p14="http://schemas.microsoft.com/office/powerpoint/2010/main" val="258188083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2E1BF8-E363-A719-E75C-A80CD1F627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6697456" cy="2840039"/>
          </a:xfrm>
        </p:spPr>
        <p:txBody>
          <a:bodyPr>
            <a:normAutofit/>
          </a:bodyPr>
          <a:lstStyle/>
          <a:p>
            <a:r>
              <a:rPr lang="en-US" sz="2400" dirty="0"/>
              <a:t>Level 1 Inspection</a:t>
            </a:r>
          </a:p>
          <a:p>
            <a:pPr lvl="1">
              <a:buClr>
                <a:srgbClr val="FF0000"/>
              </a:buClr>
              <a:buSzPct val="120000"/>
              <a:buFont typeface="Century Gothic" panose="020B0502020202020204" pitchFamily="34" charset="0"/>
              <a:buChar char="×"/>
            </a:pPr>
            <a:r>
              <a:rPr lang="en-US" sz="2200" dirty="0"/>
              <a:t>  IF EXTERNAL INDICATOR:</a:t>
            </a:r>
          </a:p>
          <a:p>
            <a:pPr marL="457200" lvl="1" indent="0">
              <a:buClr>
                <a:srgbClr val="FF0000"/>
              </a:buClr>
              <a:buSzPct val="120000"/>
              <a:buNone/>
            </a:pPr>
            <a:r>
              <a:rPr lang="en-US" sz="2200" dirty="0"/>
              <a:t>      </a:t>
            </a:r>
            <a:r>
              <a:rPr lang="en-US" sz="2200" dirty="0">
                <a:solidFill>
                  <a:schemeClr val="bg1">
                    <a:lumMod val="75000"/>
                  </a:schemeClr>
                </a:solidFill>
              </a:rPr>
              <a:t>Level 2 Inspection</a:t>
            </a:r>
          </a:p>
          <a:p>
            <a:pPr lvl="2">
              <a:buClr>
                <a:srgbClr val="FF0000"/>
              </a:buClr>
              <a:buSzPct val="120000"/>
              <a:buFont typeface="Century Gothic" panose="020B0502020202020204" pitchFamily="34" charset="0"/>
              <a:buChar char="×"/>
            </a:pPr>
            <a:r>
              <a:rPr lang="en-US" sz="2000" dirty="0">
                <a:solidFill>
                  <a:schemeClr val="bg1">
                    <a:lumMod val="75000"/>
                  </a:schemeClr>
                </a:solidFill>
              </a:rPr>
              <a:t>  IF INDICATOR OF EXTENSIVE DECAY:</a:t>
            </a:r>
          </a:p>
          <a:p>
            <a:pPr marL="914400" lvl="2" indent="0">
              <a:buNone/>
            </a:pPr>
            <a:r>
              <a:rPr lang="en-US" sz="2000" dirty="0">
                <a:solidFill>
                  <a:schemeClr val="bg1">
                    <a:lumMod val="75000"/>
                  </a:schemeClr>
                </a:solidFill>
              </a:rPr>
              <a:t>     Mitigation Action</a:t>
            </a:r>
          </a:p>
          <a:p>
            <a:endParaRPr lang="en-US" sz="2400" dirty="0"/>
          </a:p>
          <a:p>
            <a:endParaRPr lang="en-US" sz="2400" dirty="0"/>
          </a:p>
        </p:txBody>
      </p:sp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E2D8EF97-B37F-45BA-753C-C48A7485DA52}"/>
              </a:ext>
            </a:extLst>
          </p:cNvPr>
          <p:cNvCxnSpPr>
            <a:cxnSpLocks/>
          </p:cNvCxnSpPr>
          <p:nvPr/>
        </p:nvCxnSpPr>
        <p:spPr>
          <a:xfrm flipH="1">
            <a:off x="4594860" y="3429000"/>
            <a:ext cx="1200150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03DDD58B-E4DF-532A-585E-C54ADF2196A9}"/>
              </a:ext>
            </a:extLst>
          </p:cNvPr>
          <p:cNvCxnSpPr>
            <a:cxnSpLocks/>
          </p:cNvCxnSpPr>
          <p:nvPr/>
        </p:nvCxnSpPr>
        <p:spPr>
          <a:xfrm>
            <a:off x="1154954" y="4149090"/>
            <a:ext cx="5052060" cy="0"/>
          </a:xfrm>
          <a:prstGeom prst="line">
            <a:avLst/>
          </a:prstGeom>
          <a:ln w="38100">
            <a:solidFill>
              <a:schemeClr val="accent4">
                <a:lumMod val="60000"/>
                <a:lumOff val="4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>
            <a:extLst>
              <a:ext uri="{FF2B5EF4-FFF2-40B4-BE49-F238E27FC236}">
                <a16:creationId xmlns:a16="http://schemas.microsoft.com/office/drawing/2014/main" id="{DF67277C-2357-E7DC-0417-A37EFBC974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879" y="624110"/>
            <a:ext cx="10430540" cy="1280890"/>
          </a:xfrm>
        </p:spPr>
        <p:txBody>
          <a:bodyPr>
            <a:normAutofit/>
          </a:bodyPr>
          <a:lstStyle/>
          <a:p>
            <a:r>
              <a:rPr lang="sv-SE" i="1" dirty="0"/>
              <a:t>McGinn v. Omaha</a:t>
            </a:r>
            <a:br>
              <a:rPr lang="sv-SE" i="1" dirty="0"/>
            </a:br>
            <a:r>
              <a:rPr lang="sv-SE" i="1" dirty="0"/>
              <a:t>352 N.W.2d 545 </a:t>
            </a:r>
            <a:r>
              <a:rPr lang="sv-SE" dirty="0"/>
              <a:t>(NE Sup. Ct. 1984)</a:t>
            </a:r>
          </a:p>
        </p:txBody>
      </p:sp>
    </p:spTree>
    <p:extLst>
      <p:ext uri="{BB962C8B-B14F-4D97-AF65-F5344CB8AC3E}">
        <p14:creationId xmlns:p14="http://schemas.microsoft.com/office/powerpoint/2010/main" val="291115710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B7BA79-D35A-3F28-51EE-821DA4E108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Dissent:</a:t>
            </a:r>
          </a:p>
          <a:p>
            <a:pPr marL="0" indent="0">
              <a:buNone/>
            </a:pPr>
            <a:r>
              <a:rPr lang="en-US" sz="2800" dirty="0"/>
              <a:t>“…the crux of this case is not inspection of 10,000 silver maples, but the city’s inspection of </a:t>
            </a:r>
            <a:r>
              <a:rPr lang="en-US" sz="2800" i="1" u="sng" dirty="0"/>
              <a:t>just one tree</a:t>
            </a:r>
            <a:r>
              <a:rPr lang="en-US" sz="2800" dirty="0"/>
              <a:t>.”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AA0E91C-E9BC-A6E2-4471-3DA3B5CF00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879" y="624110"/>
            <a:ext cx="10430540" cy="1280890"/>
          </a:xfrm>
        </p:spPr>
        <p:txBody>
          <a:bodyPr>
            <a:normAutofit/>
          </a:bodyPr>
          <a:lstStyle/>
          <a:p>
            <a:r>
              <a:rPr lang="sv-SE" i="1" dirty="0"/>
              <a:t>McGinn v. Omaha</a:t>
            </a:r>
            <a:br>
              <a:rPr lang="sv-SE" i="1" dirty="0"/>
            </a:br>
            <a:r>
              <a:rPr lang="sv-SE" i="1" dirty="0"/>
              <a:t>352 N.W.2d 545 </a:t>
            </a:r>
            <a:r>
              <a:rPr lang="sv-SE" dirty="0"/>
              <a:t>(NE Sup. Ct. 1984)</a:t>
            </a:r>
          </a:p>
        </p:txBody>
      </p:sp>
    </p:spTree>
    <p:extLst>
      <p:ext uri="{BB962C8B-B14F-4D97-AF65-F5344CB8AC3E}">
        <p14:creationId xmlns:p14="http://schemas.microsoft.com/office/powerpoint/2010/main" val="334868250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B7BA79-D35A-3F28-51EE-821DA4E108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Dissent: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686884E5-917E-7316-1E9F-B8185A944864}"/>
              </a:ext>
            </a:extLst>
          </p:cNvPr>
          <p:cNvSpPr txBox="1">
            <a:spLocks/>
          </p:cNvSpPr>
          <p:nvPr/>
        </p:nvSpPr>
        <p:spPr>
          <a:xfrm>
            <a:off x="7026882" y="3253233"/>
            <a:ext cx="4825159" cy="3416300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59,600 street trees &amp; 153,000 park trees</a:t>
            </a:r>
          </a:p>
          <a:p>
            <a:r>
              <a:rPr lang="en-US" dirty="0"/>
              <a:t>Managed by city forester + 26 field staff</a:t>
            </a:r>
          </a:p>
          <a:p>
            <a:r>
              <a:rPr lang="en-US" dirty="0"/>
              <a:t>Annual windshield inspections</a:t>
            </a:r>
          </a:p>
          <a:p>
            <a:r>
              <a:rPr lang="en-US" dirty="0"/>
              <a:t>No open wounds</a:t>
            </a:r>
          </a:p>
          <a:p>
            <a:r>
              <a:rPr lang="en-US" dirty="0"/>
              <a:t>No conks, cracks, breaks, holes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7" name="Content Placeholder 5">
            <a:extLst>
              <a:ext uri="{FF2B5EF4-FFF2-40B4-BE49-F238E27FC236}">
                <a16:creationId xmlns:a16="http://schemas.microsoft.com/office/drawing/2014/main" id="{298D75C9-535B-AAB6-A1E0-8E48F0EACE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45930" y="2692602"/>
            <a:ext cx="2980952" cy="3238094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1A8F639-8D27-026F-0F6E-85635C9D1B5E}"/>
              </a:ext>
            </a:extLst>
          </p:cNvPr>
          <p:cNvSpPr txBox="1">
            <a:spLocks/>
          </p:cNvSpPr>
          <p:nvPr/>
        </p:nvSpPr>
        <p:spPr>
          <a:xfrm>
            <a:off x="549455" y="3253233"/>
            <a:ext cx="4008673" cy="34163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FF0000"/>
              </a:buClr>
              <a:buSzPct val="120000"/>
              <a:buFont typeface="Century Gothic" panose="020B0502020202020204" pitchFamily="34" charset="0"/>
              <a:buChar char="×"/>
            </a:pPr>
            <a:r>
              <a:rPr lang="en-US"/>
              <a:t>Silver maple</a:t>
            </a:r>
          </a:p>
          <a:p>
            <a:pPr>
              <a:buClr>
                <a:srgbClr val="FF0000"/>
              </a:buClr>
              <a:buSzPct val="120000"/>
              <a:buFont typeface="Century Gothic" panose="020B0502020202020204" pitchFamily="34" charset="0"/>
              <a:buChar char="×"/>
            </a:pPr>
            <a:r>
              <a:rPr lang="en-US"/>
              <a:t>35-100 years old</a:t>
            </a:r>
          </a:p>
          <a:p>
            <a:pPr>
              <a:buClr>
                <a:srgbClr val="FF0000"/>
              </a:buClr>
              <a:buSzPct val="120000"/>
              <a:buFont typeface="Century Gothic" panose="020B0502020202020204" pitchFamily="34" charset="0"/>
              <a:buChar char="×"/>
            </a:pPr>
            <a:r>
              <a:rPr lang="en-US"/>
              <a:t>Extensive decay</a:t>
            </a:r>
          </a:p>
          <a:p>
            <a:r>
              <a:rPr lang="en-US"/>
              <a:t>Prior branch failures</a:t>
            </a:r>
          </a:p>
          <a:p>
            <a:r>
              <a:rPr lang="en-US"/>
              <a:t>“Swollen knots”/ woundwood</a:t>
            </a:r>
          </a:p>
          <a:p>
            <a:r>
              <a:rPr lang="en-US"/>
              <a:t>“V-crotch”</a:t>
            </a:r>
          </a:p>
          <a:p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5353DE90-5B2C-027E-3805-C957D27F84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879" y="624110"/>
            <a:ext cx="10430540" cy="1280890"/>
          </a:xfrm>
        </p:spPr>
        <p:txBody>
          <a:bodyPr>
            <a:normAutofit/>
          </a:bodyPr>
          <a:lstStyle/>
          <a:p>
            <a:r>
              <a:rPr lang="sv-SE" i="1" dirty="0"/>
              <a:t>McGinn v. Omaha</a:t>
            </a:r>
            <a:br>
              <a:rPr lang="sv-SE" i="1" dirty="0"/>
            </a:br>
            <a:r>
              <a:rPr lang="sv-SE" i="1" dirty="0"/>
              <a:t>352 N.W.2d 545 </a:t>
            </a:r>
            <a:r>
              <a:rPr lang="sv-SE" dirty="0"/>
              <a:t>(NE Sup. Ct. 1984)</a:t>
            </a:r>
          </a:p>
        </p:txBody>
      </p:sp>
    </p:spTree>
    <p:extLst>
      <p:ext uri="{BB962C8B-B14F-4D97-AF65-F5344CB8AC3E}">
        <p14:creationId xmlns:p14="http://schemas.microsoft.com/office/powerpoint/2010/main" val="342516420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B7BA79-D35A-3F28-51EE-821DA4E108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Dissent: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686884E5-917E-7316-1E9F-B8185A944864}"/>
              </a:ext>
            </a:extLst>
          </p:cNvPr>
          <p:cNvSpPr txBox="1">
            <a:spLocks/>
          </p:cNvSpPr>
          <p:nvPr/>
        </p:nvSpPr>
        <p:spPr>
          <a:xfrm>
            <a:off x="7026882" y="3253233"/>
            <a:ext cx="4825159" cy="3416300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59,600 street trees &amp; 153,000 park trees</a:t>
            </a:r>
          </a:p>
          <a:p>
            <a:r>
              <a:rPr lang="en-US" dirty="0"/>
              <a:t>Managed by city forester + 26 field staff</a:t>
            </a:r>
          </a:p>
          <a:p>
            <a:r>
              <a:rPr lang="en-US" dirty="0"/>
              <a:t>Annual windshield inspections</a:t>
            </a:r>
          </a:p>
          <a:p>
            <a:r>
              <a:rPr lang="en-US" dirty="0"/>
              <a:t>No open wounds</a:t>
            </a:r>
          </a:p>
          <a:p>
            <a:r>
              <a:rPr lang="en-US" dirty="0"/>
              <a:t>No conks, cracks, breaks, holes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7" name="Content Placeholder 5">
            <a:extLst>
              <a:ext uri="{FF2B5EF4-FFF2-40B4-BE49-F238E27FC236}">
                <a16:creationId xmlns:a16="http://schemas.microsoft.com/office/drawing/2014/main" id="{298D75C9-535B-AAB6-A1E0-8E48F0EACE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45930" y="2692602"/>
            <a:ext cx="2980952" cy="3238094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1A8F639-8D27-026F-0F6E-85635C9D1B5E}"/>
              </a:ext>
            </a:extLst>
          </p:cNvPr>
          <p:cNvSpPr txBox="1">
            <a:spLocks/>
          </p:cNvSpPr>
          <p:nvPr/>
        </p:nvSpPr>
        <p:spPr>
          <a:xfrm>
            <a:off x="549455" y="3253233"/>
            <a:ext cx="4008673" cy="34163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FF0000"/>
              </a:buClr>
              <a:buSzPct val="120000"/>
              <a:buFont typeface="Century Gothic" panose="020B0502020202020204" pitchFamily="34" charset="0"/>
              <a:buChar char="×"/>
            </a:pPr>
            <a:r>
              <a:rPr lang="en-US"/>
              <a:t>Silver maple</a:t>
            </a:r>
          </a:p>
          <a:p>
            <a:pPr>
              <a:buClr>
                <a:srgbClr val="FF0000"/>
              </a:buClr>
              <a:buSzPct val="120000"/>
              <a:buFont typeface="Century Gothic" panose="020B0502020202020204" pitchFamily="34" charset="0"/>
              <a:buChar char="×"/>
            </a:pPr>
            <a:r>
              <a:rPr lang="en-US"/>
              <a:t>35-100 years old</a:t>
            </a:r>
          </a:p>
          <a:p>
            <a:pPr>
              <a:buClr>
                <a:srgbClr val="FF0000"/>
              </a:buClr>
              <a:buSzPct val="120000"/>
              <a:buFont typeface="Century Gothic" panose="020B0502020202020204" pitchFamily="34" charset="0"/>
              <a:buChar char="×"/>
            </a:pPr>
            <a:r>
              <a:rPr lang="en-US"/>
              <a:t>Extensive decay</a:t>
            </a:r>
          </a:p>
          <a:p>
            <a:r>
              <a:rPr lang="en-US"/>
              <a:t>Prior branch failures</a:t>
            </a:r>
          </a:p>
          <a:p>
            <a:r>
              <a:rPr lang="en-US"/>
              <a:t>“Swollen knots”/ woundwood</a:t>
            </a:r>
          </a:p>
          <a:p>
            <a:r>
              <a:rPr lang="en-US"/>
              <a:t>“V-crotch”</a:t>
            </a:r>
          </a:p>
          <a:p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90AD5C8-2A5E-65CB-3F38-0B3EEC60315E}"/>
              </a:ext>
            </a:extLst>
          </p:cNvPr>
          <p:cNvSpPr/>
          <p:nvPr/>
        </p:nvSpPr>
        <p:spPr>
          <a:xfrm>
            <a:off x="434340" y="4423410"/>
            <a:ext cx="4008673" cy="1325880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A0F03E1F-6773-6CA8-1888-5618B81EEB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879" y="624110"/>
            <a:ext cx="10430540" cy="1280890"/>
          </a:xfrm>
        </p:spPr>
        <p:txBody>
          <a:bodyPr>
            <a:normAutofit/>
          </a:bodyPr>
          <a:lstStyle/>
          <a:p>
            <a:r>
              <a:rPr lang="sv-SE" i="1" dirty="0"/>
              <a:t>McGinn v. Omaha</a:t>
            </a:r>
            <a:br>
              <a:rPr lang="sv-SE" i="1" dirty="0"/>
            </a:br>
            <a:r>
              <a:rPr lang="sv-SE" i="1" dirty="0"/>
              <a:t>352 N.W.2d 545 </a:t>
            </a:r>
            <a:r>
              <a:rPr lang="sv-SE" dirty="0"/>
              <a:t>(NE Sup. Ct. 1984)</a:t>
            </a:r>
          </a:p>
        </p:txBody>
      </p:sp>
    </p:spTree>
    <p:extLst>
      <p:ext uri="{BB962C8B-B14F-4D97-AF65-F5344CB8AC3E}">
        <p14:creationId xmlns:p14="http://schemas.microsoft.com/office/powerpoint/2010/main" val="17078815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6F657F-DE0D-F5CF-313F-6CE28AFBD5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F08B85-3D92-5098-3994-45EB9890FB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623826"/>
          </a:xfrm>
        </p:spPr>
        <p:txBody>
          <a:bodyPr>
            <a:normAutofit/>
          </a:bodyPr>
          <a:lstStyle/>
          <a:p>
            <a:r>
              <a:rPr lang="en-US" sz="2800" dirty="0"/>
              <a:t>City Liability for Falling Branches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4D20A16-6B18-73BE-6FC6-7FBA6DBEA6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879" y="624110"/>
            <a:ext cx="10430540" cy="1280890"/>
          </a:xfrm>
        </p:spPr>
        <p:txBody>
          <a:bodyPr>
            <a:normAutofit/>
          </a:bodyPr>
          <a:lstStyle/>
          <a:p>
            <a:r>
              <a:rPr lang="nn-NO" i="1" dirty="0"/>
              <a:t>Turner v. Wichita</a:t>
            </a:r>
            <a:br>
              <a:rPr lang="nn-NO" i="1" dirty="0"/>
            </a:br>
            <a:r>
              <a:rPr lang="nn-NO" dirty="0"/>
              <a:t>143 Kan. 808 (KS Sup. Ct. 1936)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0CA6037-46C5-38D0-CB6B-C98287CF0D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1532" y="2690036"/>
            <a:ext cx="847790" cy="409353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6ABEC43-22AD-2460-DD2F-406E26D48A60}"/>
              </a:ext>
            </a:extLst>
          </p:cNvPr>
          <p:cNvSpPr txBox="1"/>
          <p:nvPr/>
        </p:nvSpPr>
        <p:spPr>
          <a:xfrm>
            <a:off x="2931771" y="2928862"/>
            <a:ext cx="28495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Not externally Visible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52A7CFE-2E2D-80AB-7C17-27356F8E5138}"/>
              </a:ext>
            </a:extLst>
          </p:cNvPr>
          <p:cNvSpPr txBox="1"/>
          <p:nvPr/>
        </p:nvSpPr>
        <p:spPr>
          <a:xfrm>
            <a:off x="2384379" y="6000451"/>
            <a:ext cx="33253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Really </a:t>
            </a:r>
            <a:r>
              <a:rPr lang="en-US" sz="2000" dirty="0" err="1"/>
              <a:t>Friggin</a:t>
            </a:r>
            <a:r>
              <a:rPr lang="en-US" sz="2000" dirty="0"/>
              <a:t>’ Obvious</a:t>
            </a:r>
            <a:r>
              <a:rPr lang="en-US" sz="2000" b="0" i="0" dirty="0">
                <a:solidFill>
                  <a:srgbClr val="202124"/>
                </a:solidFill>
                <a:effectLst/>
                <a:latin typeface="Google Sans"/>
              </a:rPr>
              <a:t>™</a:t>
            </a:r>
            <a:endParaRPr lang="en-US" sz="2000" dirty="0"/>
          </a:p>
          <a:p>
            <a:r>
              <a:rPr lang="en-US" sz="2000" dirty="0"/>
              <a:t>and tons of time to fix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4942A57-1CB7-B4FB-8429-B8E4CF7E3008}"/>
              </a:ext>
            </a:extLst>
          </p:cNvPr>
          <p:cNvSpPr txBox="1"/>
          <p:nvPr/>
        </p:nvSpPr>
        <p:spPr>
          <a:xfrm>
            <a:off x="2115879" y="5079180"/>
            <a:ext cx="36654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Obvious without inspection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5FF59E4-335E-C6CD-472F-2B5962CF993E}"/>
              </a:ext>
            </a:extLst>
          </p:cNvPr>
          <p:cNvSpPr txBox="1"/>
          <p:nvPr/>
        </p:nvSpPr>
        <p:spPr>
          <a:xfrm>
            <a:off x="2581192" y="4004021"/>
            <a:ext cx="30889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Visible upon inspection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2EA5974-5A4F-677C-92AB-7491065D5D0E}"/>
              </a:ext>
            </a:extLst>
          </p:cNvPr>
          <p:cNvSpPr txBox="1"/>
          <p:nvPr/>
        </p:nvSpPr>
        <p:spPr>
          <a:xfrm>
            <a:off x="7212114" y="2928862"/>
            <a:ext cx="48983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City NOT liable, no constructive notice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ED23DE0-BB8D-66FE-8BCE-A4BBC0AD76DE}"/>
              </a:ext>
            </a:extLst>
          </p:cNvPr>
          <p:cNvSpPr txBox="1"/>
          <p:nvPr/>
        </p:nvSpPr>
        <p:spPr>
          <a:xfrm>
            <a:off x="7212115" y="4004021"/>
            <a:ext cx="45900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City liable, constructive notice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32A2A00-0CB7-A275-D8C1-FCEB1F8C57DB}"/>
              </a:ext>
            </a:extLst>
          </p:cNvPr>
          <p:cNvSpPr txBox="1"/>
          <p:nvPr/>
        </p:nvSpPr>
        <p:spPr>
          <a:xfrm>
            <a:off x="7212114" y="5079180"/>
            <a:ext cx="50684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City NOT liable, </a:t>
            </a:r>
            <a:r>
              <a:rPr lang="en-US" sz="2000" i="1" u="sng" dirty="0"/>
              <a:t>injured party</a:t>
            </a:r>
            <a:r>
              <a:rPr lang="en-US" sz="2000" dirty="0"/>
              <a:t> negligent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284F560-D067-5202-F68B-4C4D22D16A93}"/>
              </a:ext>
            </a:extLst>
          </p:cNvPr>
          <p:cNvSpPr txBox="1"/>
          <p:nvPr/>
        </p:nvSpPr>
        <p:spPr>
          <a:xfrm>
            <a:off x="7212115" y="6154339"/>
            <a:ext cx="36968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City liable, “utter disregard”</a:t>
            </a:r>
          </a:p>
        </p:txBody>
      </p:sp>
      <p:sp>
        <p:nvSpPr>
          <p:cNvPr id="15" name="Explosion: 14 Points 14">
            <a:extLst>
              <a:ext uri="{FF2B5EF4-FFF2-40B4-BE49-F238E27FC236}">
                <a16:creationId xmlns:a16="http://schemas.microsoft.com/office/drawing/2014/main" id="{8A2CB429-24BA-7269-1870-BC2D10A4CE90}"/>
              </a:ext>
            </a:extLst>
          </p:cNvPr>
          <p:cNvSpPr/>
          <p:nvPr/>
        </p:nvSpPr>
        <p:spPr>
          <a:xfrm rot="14037843">
            <a:off x="9431156" y="203722"/>
            <a:ext cx="2445489" cy="2009553"/>
          </a:xfrm>
          <a:prstGeom prst="irregularSeal2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4FBC393-6DF5-D38B-0956-410340EE3E54}"/>
              </a:ext>
            </a:extLst>
          </p:cNvPr>
          <p:cNvSpPr txBox="1"/>
          <p:nvPr/>
        </p:nvSpPr>
        <p:spPr>
          <a:xfrm rot="2383123">
            <a:off x="9893579" y="882510"/>
            <a:ext cx="16482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Pre-1974 Rule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495311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9">
            <a:extLst>
              <a:ext uri="{FF2B5EF4-FFF2-40B4-BE49-F238E27FC236}">
                <a16:creationId xmlns:a16="http://schemas.microsoft.com/office/drawing/2014/main" id="{EF8F7F46-9763-DCEA-2955-B6178A5818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6761" y="2418803"/>
            <a:ext cx="2244971" cy="2341561"/>
          </a:xfrm>
          <a:prstGeom prst="rect">
            <a:avLst/>
          </a:prstGeom>
        </p:spPr>
      </p:pic>
      <p:pic>
        <p:nvPicPr>
          <p:cNvPr id="14" name="Content Placeholder 7">
            <a:extLst>
              <a:ext uri="{FF2B5EF4-FFF2-40B4-BE49-F238E27FC236}">
                <a16:creationId xmlns:a16="http://schemas.microsoft.com/office/drawing/2014/main" id="{83D27769-8F1A-8E63-4DE7-7F32472839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1732" y="2369126"/>
            <a:ext cx="1742359" cy="239123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29B4A31-9A12-EC9A-3033-8FFFF41BF2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" r="18"/>
          <a:stretch/>
        </p:blipFill>
        <p:spPr>
          <a:xfrm>
            <a:off x="6784622" y="4760364"/>
            <a:ext cx="1760068" cy="1882538"/>
          </a:xfrm>
          <a:prstGeom prst="rect">
            <a:avLst/>
          </a:prstGeom>
        </p:spPr>
      </p:pic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1E733C52-44A6-DBF9-2CFC-958CD5AE96C7}"/>
              </a:ext>
            </a:extLst>
          </p:cNvPr>
          <p:cNvCxnSpPr>
            <a:cxnSpLocks/>
          </p:cNvCxnSpPr>
          <p:nvPr/>
        </p:nvCxnSpPr>
        <p:spPr>
          <a:xfrm flipV="1">
            <a:off x="4617720" y="4069080"/>
            <a:ext cx="2091690" cy="502920"/>
          </a:xfrm>
          <a:prstGeom prst="straightConnector1">
            <a:avLst/>
          </a:prstGeom>
          <a:ln w="5715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Content Placeholder 5">
            <a:extLst>
              <a:ext uri="{FF2B5EF4-FFF2-40B4-BE49-F238E27FC236}">
                <a16:creationId xmlns:a16="http://schemas.microsoft.com/office/drawing/2014/main" id="{BAB6361E-4ADF-C4C2-A080-41AD44D408C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78062" y="2964747"/>
            <a:ext cx="2303032" cy="2501696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5564F3A-466C-B68A-5EAD-4DFCBDB1C4FE}"/>
              </a:ext>
            </a:extLst>
          </p:cNvPr>
          <p:cNvCxnSpPr>
            <a:cxnSpLocks/>
          </p:cNvCxnSpPr>
          <p:nvPr/>
        </p:nvCxnSpPr>
        <p:spPr>
          <a:xfrm flipV="1">
            <a:off x="4892040" y="4572000"/>
            <a:ext cx="2617470" cy="1543050"/>
          </a:xfrm>
          <a:prstGeom prst="line">
            <a:avLst/>
          </a:prstGeom>
          <a:ln w="38100">
            <a:solidFill>
              <a:schemeClr val="accent4">
                <a:lumMod val="60000"/>
                <a:lumOff val="4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BB509C0E-21F2-9723-7C5A-6A6C85A649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955" y="2603500"/>
            <a:ext cx="8761412" cy="3416300"/>
          </a:xfrm>
        </p:spPr>
        <p:txBody>
          <a:bodyPr>
            <a:normAutofit/>
          </a:bodyPr>
          <a:lstStyle/>
          <a:p>
            <a:r>
              <a:rPr lang="en-US" sz="2800" dirty="0"/>
              <a:t>Dissent: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CB737E2-1F1E-BA03-48C6-5454C915FB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879" y="624110"/>
            <a:ext cx="10430540" cy="1280890"/>
          </a:xfrm>
        </p:spPr>
        <p:txBody>
          <a:bodyPr>
            <a:normAutofit/>
          </a:bodyPr>
          <a:lstStyle/>
          <a:p>
            <a:r>
              <a:rPr lang="sv-SE" i="1" dirty="0"/>
              <a:t>McGinn v. Omaha</a:t>
            </a:r>
            <a:br>
              <a:rPr lang="sv-SE" i="1" dirty="0"/>
            </a:br>
            <a:r>
              <a:rPr lang="sv-SE" i="1" dirty="0"/>
              <a:t>352 N.W.2d 545 </a:t>
            </a:r>
            <a:r>
              <a:rPr lang="sv-SE" dirty="0"/>
              <a:t>(NE Sup. Ct. 1984)</a:t>
            </a:r>
          </a:p>
        </p:txBody>
      </p:sp>
    </p:spTree>
    <p:extLst>
      <p:ext uri="{BB962C8B-B14F-4D97-AF65-F5344CB8AC3E}">
        <p14:creationId xmlns:p14="http://schemas.microsoft.com/office/powerpoint/2010/main" val="343640564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C22A4D1-BCE7-F7F5-D0EF-2D895F31A4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2611" y="1914450"/>
            <a:ext cx="9188449" cy="4699341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B67857CA-3E21-112F-C6AE-27173657F0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879" y="624110"/>
            <a:ext cx="10430540" cy="1280890"/>
          </a:xfrm>
        </p:spPr>
        <p:txBody>
          <a:bodyPr>
            <a:normAutofit/>
          </a:bodyPr>
          <a:lstStyle/>
          <a:p>
            <a:r>
              <a:rPr lang="en-US" i="1" dirty="0"/>
              <a:t>Mott v. City of Omaha</a:t>
            </a:r>
            <a:br>
              <a:rPr lang="en-US" i="1" dirty="0"/>
            </a:br>
            <a:r>
              <a:rPr lang="en-US" dirty="0"/>
              <a:t>1993 Neb. App. LEXIS 358 (NE Ct. App. 1993)</a:t>
            </a:r>
          </a:p>
        </p:txBody>
      </p:sp>
    </p:spTree>
    <p:extLst>
      <p:ext uri="{BB962C8B-B14F-4D97-AF65-F5344CB8AC3E}">
        <p14:creationId xmlns:p14="http://schemas.microsoft.com/office/powerpoint/2010/main" val="172916802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C22A4D1-BCE7-F7F5-D0EF-2D895F31A4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76343" y="1914450"/>
            <a:ext cx="8520984" cy="4699341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B36DEB76-BFAD-B988-7F4A-75CB9C84AF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879" y="624110"/>
            <a:ext cx="10430540" cy="1280890"/>
          </a:xfrm>
        </p:spPr>
        <p:txBody>
          <a:bodyPr>
            <a:normAutofit/>
          </a:bodyPr>
          <a:lstStyle/>
          <a:p>
            <a:r>
              <a:rPr lang="en-US" i="1" dirty="0"/>
              <a:t>Mott v. City of Omaha</a:t>
            </a:r>
            <a:br>
              <a:rPr lang="en-US" i="1" dirty="0"/>
            </a:br>
            <a:r>
              <a:rPr lang="en-US" dirty="0"/>
              <a:t>1993 Neb. App. LEXIS 358 (NE Ct. App. 1993)</a:t>
            </a:r>
          </a:p>
        </p:txBody>
      </p:sp>
    </p:spTree>
    <p:extLst>
      <p:ext uri="{BB962C8B-B14F-4D97-AF65-F5344CB8AC3E}">
        <p14:creationId xmlns:p14="http://schemas.microsoft.com/office/powerpoint/2010/main" val="97071535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8883C5-85CC-8DA1-AF84-309CB376E15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49455" y="3253233"/>
            <a:ext cx="4008673" cy="3416301"/>
          </a:xfrm>
        </p:spPr>
        <p:txBody>
          <a:bodyPr/>
          <a:lstStyle/>
          <a:p>
            <a:r>
              <a:rPr lang="en-US" dirty="0"/>
              <a:t>Epicormic branching</a:t>
            </a:r>
          </a:p>
          <a:p>
            <a:r>
              <a:rPr lang="en-US" dirty="0"/>
              <a:t>Old pruning wound</a:t>
            </a:r>
          </a:p>
          <a:p>
            <a:r>
              <a:rPr lang="en-US" dirty="0"/>
              <a:t>Open cavity at base</a:t>
            </a:r>
          </a:p>
          <a:p>
            <a:r>
              <a:rPr lang="en-US" dirty="0"/>
              <a:t>Mower-damaged roots</a:t>
            </a:r>
          </a:p>
          <a:p>
            <a:r>
              <a:rPr lang="en-US" dirty="0"/>
              <a:t>Bark loss on buttress roots</a:t>
            </a:r>
          </a:p>
          <a:p>
            <a:r>
              <a:rPr lang="en-US" dirty="0"/>
              <a:t>Chlorotic leaves</a:t>
            </a:r>
          </a:p>
          <a:p>
            <a:r>
              <a:rPr lang="en-US" dirty="0"/>
              <a:t>“Frass”</a:t>
            </a:r>
          </a:p>
          <a:p>
            <a:r>
              <a:rPr lang="en-US" dirty="0"/>
              <a:t>City removed tree after failure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0202F6-12C1-A4DE-E768-A9DECFE676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026882" y="3253233"/>
            <a:ext cx="4825159" cy="3416300"/>
          </a:xfrm>
        </p:spPr>
        <p:txBody>
          <a:bodyPr/>
          <a:lstStyle/>
          <a:p>
            <a:r>
              <a:rPr lang="en-US" dirty="0"/>
              <a:t>Callous formation</a:t>
            </a:r>
          </a:p>
          <a:p>
            <a:r>
              <a:rPr lang="en-US" dirty="0"/>
              <a:t>Cavity only 5 inches deep</a:t>
            </a:r>
          </a:p>
          <a:p>
            <a:r>
              <a:rPr lang="en-US" dirty="0"/>
              <a:t>Splintered break at point of failure</a:t>
            </a:r>
          </a:p>
          <a:p>
            <a:r>
              <a:rPr lang="en-US" dirty="0"/>
              <a:t>&gt;50% holding wood</a:t>
            </a:r>
          </a:p>
          <a:p>
            <a:r>
              <a:rPr lang="en-US" dirty="0"/>
              <a:t>Included bark at union visible from aerial lift, but not the ground</a:t>
            </a:r>
          </a:p>
          <a:p>
            <a:r>
              <a:rPr lang="en-US" dirty="0"/>
              <a:t>Drive-by inspection observed chlorosis and mower damage but did not probe cavity</a:t>
            </a:r>
          </a:p>
        </p:txBody>
      </p:sp>
      <p:pic>
        <p:nvPicPr>
          <p:cNvPr id="7" name="Content Placeholder 5">
            <a:extLst>
              <a:ext uri="{FF2B5EF4-FFF2-40B4-BE49-F238E27FC236}">
                <a16:creationId xmlns:a16="http://schemas.microsoft.com/office/drawing/2014/main" id="{07B71310-3697-A333-BEE4-A6102ECEE9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45930" y="2692602"/>
            <a:ext cx="2980952" cy="323809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ACF2F7D-9D7B-DBC1-245E-187E0A67AAEB}"/>
              </a:ext>
            </a:extLst>
          </p:cNvPr>
          <p:cNvSpPr txBox="1"/>
          <p:nvPr/>
        </p:nvSpPr>
        <p:spPr>
          <a:xfrm>
            <a:off x="731521" y="2692602"/>
            <a:ext cx="21031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π</a:t>
            </a:r>
            <a:r>
              <a:rPr lang="en-US" dirty="0"/>
              <a:t> Evidence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9402BBC-0327-61D2-5D65-3B02227796A0}"/>
              </a:ext>
            </a:extLst>
          </p:cNvPr>
          <p:cNvSpPr txBox="1"/>
          <p:nvPr/>
        </p:nvSpPr>
        <p:spPr>
          <a:xfrm>
            <a:off x="7113271" y="2692602"/>
            <a:ext cx="20535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0" i="0" dirty="0">
                <a:solidFill>
                  <a:srgbClr val="202124"/>
                </a:solidFill>
                <a:effectLst/>
                <a:latin typeface="Google Sans"/>
              </a:rPr>
              <a:t>Δ</a:t>
            </a:r>
            <a:r>
              <a:rPr lang="en-US" b="0" i="0" dirty="0">
                <a:solidFill>
                  <a:srgbClr val="202124"/>
                </a:solidFill>
                <a:effectLst/>
                <a:latin typeface="Google Sans"/>
              </a:rPr>
              <a:t> </a:t>
            </a:r>
            <a:r>
              <a:rPr lang="en-US" dirty="0"/>
              <a:t>Evidence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098ED5EF-C3C2-2D57-55EB-DF0770FD3F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879" y="624110"/>
            <a:ext cx="10430540" cy="1280890"/>
          </a:xfrm>
        </p:spPr>
        <p:txBody>
          <a:bodyPr>
            <a:normAutofit/>
          </a:bodyPr>
          <a:lstStyle/>
          <a:p>
            <a:r>
              <a:rPr lang="en-US" i="1" dirty="0"/>
              <a:t>Mott v. City of Omaha</a:t>
            </a:r>
            <a:br>
              <a:rPr lang="en-US" i="1" dirty="0"/>
            </a:br>
            <a:r>
              <a:rPr lang="en-US" dirty="0"/>
              <a:t>1993 Neb. App. LEXIS 358 (NE Ct. App. 1993)</a:t>
            </a:r>
          </a:p>
        </p:txBody>
      </p:sp>
    </p:spTree>
    <p:extLst>
      <p:ext uri="{BB962C8B-B14F-4D97-AF65-F5344CB8AC3E}">
        <p14:creationId xmlns:p14="http://schemas.microsoft.com/office/powerpoint/2010/main" val="285462503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8883C5-85CC-8DA1-AF84-309CB376E15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49455" y="3253233"/>
            <a:ext cx="4008673" cy="3416301"/>
          </a:xfrm>
        </p:spPr>
        <p:txBody>
          <a:bodyPr/>
          <a:lstStyle/>
          <a:p>
            <a:r>
              <a:rPr lang="en-US" dirty="0"/>
              <a:t>Epicormic branching indicates tree was stressed</a:t>
            </a:r>
          </a:p>
          <a:p>
            <a:r>
              <a:rPr lang="en-US" dirty="0"/>
              <a:t>“Frass” indicates wood-boring insects</a:t>
            </a:r>
          </a:p>
          <a:p>
            <a:r>
              <a:rPr lang="en-US" dirty="0"/>
              <a:t>Chlorosis indicates stress</a:t>
            </a:r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0202F6-12C1-A4DE-E768-A9DECFE676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026882" y="3253233"/>
            <a:ext cx="4825159" cy="3416300"/>
          </a:xfrm>
        </p:spPr>
        <p:txBody>
          <a:bodyPr/>
          <a:lstStyle/>
          <a:p>
            <a:r>
              <a:rPr lang="en-US" dirty="0"/>
              <a:t>Callous wood indicates the tree has successfully responded to decay</a:t>
            </a:r>
          </a:p>
          <a:p>
            <a:r>
              <a:rPr lang="en-US" dirty="0"/>
              <a:t>“Frass” was only soil or sawdust, but not insect detritus</a:t>
            </a:r>
          </a:p>
          <a:p>
            <a:r>
              <a:rPr lang="en-US" dirty="0"/>
              <a:t>Splintered wood indicates little decay</a:t>
            </a:r>
          </a:p>
          <a:p>
            <a:r>
              <a:rPr lang="en-US" dirty="0"/>
              <a:t>Mower damage not significant for branch failure</a:t>
            </a:r>
          </a:p>
        </p:txBody>
      </p:sp>
      <p:pic>
        <p:nvPicPr>
          <p:cNvPr id="7" name="Content Placeholder 5">
            <a:extLst>
              <a:ext uri="{FF2B5EF4-FFF2-40B4-BE49-F238E27FC236}">
                <a16:creationId xmlns:a16="http://schemas.microsoft.com/office/drawing/2014/main" id="{07B71310-3697-A333-BEE4-A6102ECEE9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45930" y="2692602"/>
            <a:ext cx="2980952" cy="323809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A4322E2-7418-8553-F230-FAEFEF59DEB5}"/>
              </a:ext>
            </a:extLst>
          </p:cNvPr>
          <p:cNvSpPr txBox="1"/>
          <p:nvPr/>
        </p:nvSpPr>
        <p:spPr>
          <a:xfrm>
            <a:off x="731521" y="2692602"/>
            <a:ext cx="21031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π</a:t>
            </a:r>
            <a:r>
              <a:rPr lang="en-US" dirty="0"/>
              <a:t> Expert Witness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775298C-0EAF-5527-C201-50E628C686EE}"/>
              </a:ext>
            </a:extLst>
          </p:cNvPr>
          <p:cNvSpPr txBox="1"/>
          <p:nvPr/>
        </p:nvSpPr>
        <p:spPr>
          <a:xfrm>
            <a:off x="7113271" y="2692602"/>
            <a:ext cx="20535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0" i="0" dirty="0">
                <a:solidFill>
                  <a:srgbClr val="202124"/>
                </a:solidFill>
                <a:effectLst/>
                <a:latin typeface="Google Sans"/>
              </a:rPr>
              <a:t>Δ</a:t>
            </a:r>
            <a:r>
              <a:rPr lang="en-US" b="0" i="0" dirty="0">
                <a:solidFill>
                  <a:srgbClr val="202124"/>
                </a:solidFill>
                <a:effectLst/>
                <a:latin typeface="Google Sans"/>
              </a:rPr>
              <a:t> </a:t>
            </a:r>
            <a:r>
              <a:rPr lang="en-US" dirty="0"/>
              <a:t>Expert Witness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90BDBC9-E322-505E-F0F3-ADD579B6E3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879" y="624110"/>
            <a:ext cx="10430540" cy="1280890"/>
          </a:xfrm>
        </p:spPr>
        <p:txBody>
          <a:bodyPr>
            <a:normAutofit/>
          </a:bodyPr>
          <a:lstStyle/>
          <a:p>
            <a:r>
              <a:rPr lang="en-US" i="1" dirty="0"/>
              <a:t>Mott v. City of Omaha</a:t>
            </a:r>
            <a:br>
              <a:rPr lang="en-US" i="1" dirty="0"/>
            </a:br>
            <a:r>
              <a:rPr lang="en-US" dirty="0"/>
              <a:t>1993 Neb. App. LEXIS 358 (NE Ct. App. 1993)</a:t>
            </a:r>
          </a:p>
        </p:txBody>
      </p:sp>
    </p:spTree>
    <p:extLst>
      <p:ext uri="{BB962C8B-B14F-4D97-AF65-F5344CB8AC3E}">
        <p14:creationId xmlns:p14="http://schemas.microsoft.com/office/powerpoint/2010/main" val="920601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D1077D-B4BC-45B5-650B-418F763B30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Other Notable Points:</a:t>
            </a:r>
          </a:p>
          <a:p>
            <a:pPr lvl="1"/>
            <a:r>
              <a:rPr lang="en-US" sz="2400" dirty="0"/>
              <a:t>Changed testimony</a:t>
            </a:r>
          </a:p>
          <a:p>
            <a:pPr lvl="1"/>
            <a:r>
              <a:rPr lang="en-US" sz="2400" dirty="0"/>
              <a:t>Spoliation</a:t>
            </a:r>
          </a:p>
          <a:p>
            <a:pPr lvl="1"/>
            <a:r>
              <a:rPr lang="en-US" sz="2400" dirty="0"/>
              <a:t>Subsequent remedial measures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68062CA-47AC-FF11-E9FC-A33740A068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879" y="624110"/>
            <a:ext cx="10430540" cy="1280890"/>
          </a:xfrm>
        </p:spPr>
        <p:txBody>
          <a:bodyPr>
            <a:normAutofit/>
          </a:bodyPr>
          <a:lstStyle/>
          <a:p>
            <a:r>
              <a:rPr lang="en-US" i="1" dirty="0"/>
              <a:t>Mott v. City of Omaha</a:t>
            </a:r>
            <a:br>
              <a:rPr lang="en-US" i="1" dirty="0"/>
            </a:br>
            <a:r>
              <a:rPr lang="en-US" dirty="0"/>
              <a:t>1993 Neb. App. LEXIS 358 (NE Ct. App. 1993)</a:t>
            </a:r>
          </a:p>
        </p:txBody>
      </p:sp>
    </p:spTree>
    <p:extLst>
      <p:ext uri="{BB962C8B-B14F-4D97-AF65-F5344CB8AC3E}">
        <p14:creationId xmlns:p14="http://schemas.microsoft.com/office/powerpoint/2010/main" val="176006856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5">
            <a:extLst>
              <a:ext uri="{FF2B5EF4-FFF2-40B4-BE49-F238E27FC236}">
                <a16:creationId xmlns:a16="http://schemas.microsoft.com/office/drawing/2014/main" id="{07B71310-3697-A333-BEE4-A6102ECEE9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1240" y="2593190"/>
            <a:ext cx="2980952" cy="3238094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36D02B66-0877-6BDF-1F96-2F86CEA23C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879" y="624110"/>
            <a:ext cx="10430540" cy="1280890"/>
          </a:xfrm>
        </p:spPr>
        <p:txBody>
          <a:bodyPr>
            <a:normAutofit/>
          </a:bodyPr>
          <a:lstStyle/>
          <a:p>
            <a:r>
              <a:rPr lang="en-US" i="1" dirty="0"/>
              <a:t>Mott v. City of Omaha</a:t>
            </a:r>
            <a:br>
              <a:rPr lang="en-US" i="1" dirty="0"/>
            </a:br>
            <a:r>
              <a:rPr lang="en-US" dirty="0"/>
              <a:t>1993 Neb. App. LEXIS 358 (NE Ct. App. 1993)</a:t>
            </a:r>
          </a:p>
        </p:txBody>
      </p:sp>
    </p:spTree>
    <p:extLst>
      <p:ext uri="{BB962C8B-B14F-4D97-AF65-F5344CB8AC3E}">
        <p14:creationId xmlns:p14="http://schemas.microsoft.com/office/powerpoint/2010/main" val="1695596021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5">
            <a:extLst>
              <a:ext uri="{FF2B5EF4-FFF2-40B4-BE49-F238E27FC236}">
                <a16:creationId xmlns:a16="http://schemas.microsoft.com/office/drawing/2014/main" id="{07B71310-3697-A333-BEE4-A6102ECEE9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1240" y="2593190"/>
            <a:ext cx="2980952" cy="3238094"/>
          </a:xfrm>
          <a:prstGeom prst="rect">
            <a:avLst/>
          </a:prstGeom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A8873833-CBD2-D599-C9A9-BBC80131C847}"/>
              </a:ext>
            </a:extLst>
          </p:cNvPr>
          <p:cNvCxnSpPr>
            <a:cxnSpLocks/>
          </p:cNvCxnSpPr>
          <p:nvPr/>
        </p:nvCxnSpPr>
        <p:spPr>
          <a:xfrm>
            <a:off x="4253833" y="4520282"/>
            <a:ext cx="1015397" cy="0"/>
          </a:xfrm>
          <a:prstGeom prst="straightConnector1">
            <a:avLst/>
          </a:prstGeom>
          <a:ln w="5715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Content Placeholder 7">
            <a:extLst>
              <a:ext uri="{FF2B5EF4-FFF2-40B4-BE49-F238E27FC236}">
                <a16:creationId xmlns:a16="http://schemas.microsoft.com/office/drawing/2014/main" id="{FB2A6528-9605-B42A-EFC4-2B2CB3E2B5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666" y="3063263"/>
            <a:ext cx="1742359" cy="239123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ADF468A-42A0-5C52-2E5A-A8AEE8F60508}"/>
              </a:ext>
            </a:extLst>
          </p:cNvPr>
          <p:cNvSpPr txBox="1"/>
          <p:nvPr/>
        </p:nvSpPr>
        <p:spPr>
          <a:xfrm>
            <a:off x="5682593" y="5415784"/>
            <a:ext cx="1380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Bench Trial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8576B5B-DD4C-5D0F-D9F7-21E0F47C17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879" y="624110"/>
            <a:ext cx="10430540" cy="1280890"/>
          </a:xfrm>
        </p:spPr>
        <p:txBody>
          <a:bodyPr>
            <a:normAutofit/>
          </a:bodyPr>
          <a:lstStyle/>
          <a:p>
            <a:r>
              <a:rPr lang="en-US" i="1" dirty="0"/>
              <a:t>Mott v. City of Omaha</a:t>
            </a:r>
            <a:br>
              <a:rPr lang="en-US" i="1" dirty="0"/>
            </a:br>
            <a:r>
              <a:rPr lang="en-US" dirty="0"/>
              <a:t>1993 Neb. App. LEXIS 358 (NE Ct. App. 1993)</a:t>
            </a:r>
          </a:p>
        </p:txBody>
      </p:sp>
    </p:spTree>
    <p:extLst>
      <p:ext uri="{BB962C8B-B14F-4D97-AF65-F5344CB8AC3E}">
        <p14:creationId xmlns:p14="http://schemas.microsoft.com/office/powerpoint/2010/main" val="3464186066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5">
            <a:extLst>
              <a:ext uri="{FF2B5EF4-FFF2-40B4-BE49-F238E27FC236}">
                <a16:creationId xmlns:a16="http://schemas.microsoft.com/office/drawing/2014/main" id="{07B71310-3697-A333-BEE4-A6102ECEE9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1240" y="2593190"/>
            <a:ext cx="2980952" cy="323809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375D1AC-9FD4-B31A-05E7-F78E51ADB9E6}"/>
              </a:ext>
            </a:extLst>
          </p:cNvPr>
          <p:cNvSpPr txBox="1"/>
          <p:nvPr/>
        </p:nvSpPr>
        <p:spPr>
          <a:xfrm>
            <a:off x="5402893" y="5785116"/>
            <a:ext cx="19399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“equipoise”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A8873833-CBD2-D599-C9A9-BBC80131C847}"/>
              </a:ext>
            </a:extLst>
          </p:cNvPr>
          <p:cNvCxnSpPr>
            <a:cxnSpLocks/>
          </p:cNvCxnSpPr>
          <p:nvPr/>
        </p:nvCxnSpPr>
        <p:spPr>
          <a:xfrm>
            <a:off x="4253833" y="4520282"/>
            <a:ext cx="1015397" cy="0"/>
          </a:xfrm>
          <a:prstGeom prst="straightConnector1">
            <a:avLst/>
          </a:prstGeom>
          <a:ln w="5715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Content Placeholder 7">
            <a:extLst>
              <a:ext uri="{FF2B5EF4-FFF2-40B4-BE49-F238E27FC236}">
                <a16:creationId xmlns:a16="http://schemas.microsoft.com/office/drawing/2014/main" id="{FB2A6528-9605-B42A-EFC4-2B2CB3E2B5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666" y="3063263"/>
            <a:ext cx="1742359" cy="239123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ADF468A-42A0-5C52-2E5A-A8AEE8F60508}"/>
              </a:ext>
            </a:extLst>
          </p:cNvPr>
          <p:cNvSpPr txBox="1"/>
          <p:nvPr/>
        </p:nvSpPr>
        <p:spPr>
          <a:xfrm>
            <a:off x="5682593" y="5415784"/>
            <a:ext cx="1380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Bench Trial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51D5A68-A932-069C-3004-E95AFAB629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879" y="624110"/>
            <a:ext cx="10430540" cy="1280890"/>
          </a:xfrm>
        </p:spPr>
        <p:txBody>
          <a:bodyPr>
            <a:normAutofit/>
          </a:bodyPr>
          <a:lstStyle/>
          <a:p>
            <a:r>
              <a:rPr lang="en-US" i="1" dirty="0"/>
              <a:t>Mott v. City of Omaha</a:t>
            </a:r>
            <a:br>
              <a:rPr lang="en-US" i="1" dirty="0"/>
            </a:br>
            <a:r>
              <a:rPr lang="en-US" dirty="0"/>
              <a:t>1993 Neb. App. LEXIS 358 (NE Ct. App. 1993)</a:t>
            </a:r>
          </a:p>
        </p:txBody>
      </p:sp>
    </p:spTree>
    <p:extLst>
      <p:ext uri="{BB962C8B-B14F-4D97-AF65-F5344CB8AC3E}">
        <p14:creationId xmlns:p14="http://schemas.microsoft.com/office/powerpoint/2010/main" val="155295500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5">
            <a:extLst>
              <a:ext uri="{FF2B5EF4-FFF2-40B4-BE49-F238E27FC236}">
                <a16:creationId xmlns:a16="http://schemas.microsoft.com/office/drawing/2014/main" id="{07B71310-3697-A333-BEE4-A6102ECEE9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1240" y="2593190"/>
            <a:ext cx="2980952" cy="323809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375D1AC-9FD4-B31A-05E7-F78E51ADB9E6}"/>
              </a:ext>
            </a:extLst>
          </p:cNvPr>
          <p:cNvSpPr txBox="1"/>
          <p:nvPr/>
        </p:nvSpPr>
        <p:spPr>
          <a:xfrm>
            <a:off x="5402893" y="5785116"/>
            <a:ext cx="19399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“equipoise”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A8873833-CBD2-D599-C9A9-BBC80131C847}"/>
              </a:ext>
            </a:extLst>
          </p:cNvPr>
          <p:cNvCxnSpPr>
            <a:cxnSpLocks/>
          </p:cNvCxnSpPr>
          <p:nvPr/>
        </p:nvCxnSpPr>
        <p:spPr>
          <a:xfrm>
            <a:off x="4253833" y="4520282"/>
            <a:ext cx="1015397" cy="0"/>
          </a:xfrm>
          <a:prstGeom prst="straightConnector1">
            <a:avLst/>
          </a:prstGeom>
          <a:ln w="5715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FD26A213-46BE-38EF-90B7-57B83228590E}"/>
              </a:ext>
            </a:extLst>
          </p:cNvPr>
          <p:cNvCxnSpPr>
            <a:cxnSpLocks/>
          </p:cNvCxnSpPr>
          <p:nvPr/>
        </p:nvCxnSpPr>
        <p:spPr>
          <a:xfrm>
            <a:off x="7938103" y="4520282"/>
            <a:ext cx="1015397" cy="0"/>
          </a:xfrm>
          <a:prstGeom prst="straightConnector1">
            <a:avLst/>
          </a:prstGeom>
          <a:ln w="5715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>
            <a:extLst>
              <a:ext uri="{FF2B5EF4-FFF2-40B4-BE49-F238E27FC236}">
                <a16:creationId xmlns:a16="http://schemas.microsoft.com/office/drawing/2014/main" id="{A3DD45DD-E1F7-E5A9-C820-A89A74A78E1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6869" t="5168" r="16518" b="36890"/>
          <a:stretch/>
        </p:blipFill>
        <p:spPr>
          <a:xfrm>
            <a:off x="9310652" y="3430984"/>
            <a:ext cx="1760068" cy="1882538"/>
          </a:xfrm>
          <a:prstGeom prst="rect">
            <a:avLst/>
          </a:prstGeom>
        </p:spPr>
      </p:pic>
      <p:pic>
        <p:nvPicPr>
          <p:cNvPr id="9" name="Content Placeholder 7">
            <a:extLst>
              <a:ext uri="{FF2B5EF4-FFF2-40B4-BE49-F238E27FC236}">
                <a16:creationId xmlns:a16="http://schemas.microsoft.com/office/drawing/2014/main" id="{FB2A6528-9605-B42A-EFC4-2B2CB3E2B5B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666" y="3063263"/>
            <a:ext cx="1742359" cy="239123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ADF468A-42A0-5C52-2E5A-A8AEE8F60508}"/>
              </a:ext>
            </a:extLst>
          </p:cNvPr>
          <p:cNvSpPr txBox="1"/>
          <p:nvPr/>
        </p:nvSpPr>
        <p:spPr>
          <a:xfrm>
            <a:off x="5682593" y="5415784"/>
            <a:ext cx="1380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Bench Trial</a:t>
            </a:r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124BA9DA-A917-AEED-5DE7-64E09F5DDC6F}"/>
              </a:ext>
            </a:extLst>
          </p:cNvPr>
          <p:cNvSpPr txBox="1">
            <a:spLocks/>
          </p:cNvSpPr>
          <p:nvPr/>
        </p:nvSpPr>
        <p:spPr>
          <a:xfrm>
            <a:off x="8953500" y="5600450"/>
            <a:ext cx="2598342" cy="46166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b="0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b="1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1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1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1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1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1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1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1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dirty="0">
                <a:solidFill>
                  <a:schemeClr val="tx1"/>
                </a:solidFill>
              </a:rPr>
              <a:t>NE Ct. App.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5A563A1-091B-C2D2-3207-DD35B7D8BD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879" y="624110"/>
            <a:ext cx="10430540" cy="1280890"/>
          </a:xfrm>
        </p:spPr>
        <p:txBody>
          <a:bodyPr>
            <a:normAutofit/>
          </a:bodyPr>
          <a:lstStyle/>
          <a:p>
            <a:r>
              <a:rPr lang="en-US" i="1" dirty="0"/>
              <a:t>Mott v. City of Omaha</a:t>
            </a:r>
            <a:br>
              <a:rPr lang="en-US" i="1" dirty="0"/>
            </a:br>
            <a:r>
              <a:rPr lang="en-US" dirty="0"/>
              <a:t>1993 Neb. App. LEXIS 358 (NE Ct. App. 1993)</a:t>
            </a:r>
          </a:p>
        </p:txBody>
      </p:sp>
    </p:spTree>
    <p:extLst>
      <p:ext uri="{BB962C8B-B14F-4D97-AF65-F5344CB8AC3E}">
        <p14:creationId xmlns:p14="http://schemas.microsoft.com/office/powerpoint/2010/main" val="1465104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5D57A7-88CE-07B8-603A-2E72BA5677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623826"/>
          </a:xfrm>
        </p:spPr>
        <p:txBody>
          <a:bodyPr>
            <a:normAutofit/>
          </a:bodyPr>
          <a:lstStyle/>
          <a:p>
            <a:r>
              <a:rPr lang="en-US" sz="2800" dirty="0"/>
              <a:t>City Liability for Falling Branches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FB8FE41-F88D-7AAD-E6B0-9EB684C025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879" y="624110"/>
            <a:ext cx="10430540" cy="1280890"/>
          </a:xfrm>
        </p:spPr>
        <p:txBody>
          <a:bodyPr>
            <a:normAutofit/>
          </a:bodyPr>
          <a:lstStyle/>
          <a:p>
            <a:r>
              <a:rPr lang="nn-NO" i="1" dirty="0"/>
              <a:t>Turner v. Wichita</a:t>
            </a:r>
            <a:br>
              <a:rPr lang="nn-NO" i="1" dirty="0"/>
            </a:br>
            <a:r>
              <a:rPr lang="nn-NO" dirty="0"/>
              <a:t>143 Kan. 808 (KS Sup. Ct. 1936)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AE231BC-8680-F5A2-0AB8-490322AF23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1532" y="2690036"/>
            <a:ext cx="847790" cy="409353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C06429F-279F-5CEE-19E3-C154B19C9180}"/>
              </a:ext>
            </a:extLst>
          </p:cNvPr>
          <p:cNvSpPr txBox="1"/>
          <p:nvPr/>
        </p:nvSpPr>
        <p:spPr>
          <a:xfrm>
            <a:off x="2931771" y="2928862"/>
            <a:ext cx="28495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Not externally Visible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DCF3C80-3045-C274-E26F-EEBC9E498BD3}"/>
              </a:ext>
            </a:extLst>
          </p:cNvPr>
          <p:cNvSpPr txBox="1"/>
          <p:nvPr/>
        </p:nvSpPr>
        <p:spPr>
          <a:xfrm>
            <a:off x="2115879" y="5079180"/>
            <a:ext cx="36654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Obvious without inspection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FF19529-0CCA-A6C5-620E-934D599F4214}"/>
              </a:ext>
            </a:extLst>
          </p:cNvPr>
          <p:cNvSpPr txBox="1"/>
          <p:nvPr/>
        </p:nvSpPr>
        <p:spPr>
          <a:xfrm>
            <a:off x="7212114" y="2928862"/>
            <a:ext cx="48983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City NOT liable, no constructive notice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03D7F0D-A8A1-9209-761D-CD6EF2D443F8}"/>
              </a:ext>
            </a:extLst>
          </p:cNvPr>
          <p:cNvSpPr txBox="1"/>
          <p:nvPr/>
        </p:nvSpPr>
        <p:spPr>
          <a:xfrm>
            <a:off x="7212115" y="4004021"/>
            <a:ext cx="45900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City liable, constructive notice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86FD39A-7EB7-02DB-51ED-086D64076182}"/>
              </a:ext>
            </a:extLst>
          </p:cNvPr>
          <p:cNvSpPr txBox="1"/>
          <p:nvPr/>
        </p:nvSpPr>
        <p:spPr>
          <a:xfrm>
            <a:off x="7212114" y="5079180"/>
            <a:ext cx="50684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City NOT liable, </a:t>
            </a:r>
            <a:r>
              <a:rPr lang="en-US" sz="2000" i="1" u="sng" dirty="0"/>
              <a:t>injured party</a:t>
            </a:r>
            <a:r>
              <a:rPr lang="en-US" sz="2000" dirty="0"/>
              <a:t> negligent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490B370-C557-5CBD-A0B7-E2B369B40415}"/>
              </a:ext>
            </a:extLst>
          </p:cNvPr>
          <p:cNvSpPr txBox="1"/>
          <p:nvPr/>
        </p:nvSpPr>
        <p:spPr>
          <a:xfrm>
            <a:off x="7212115" y="6154339"/>
            <a:ext cx="36968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City liable, “utter disregard”</a:t>
            </a:r>
          </a:p>
        </p:txBody>
      </p:sp>
      <p:sp>
        <p:nvSpPr>
          <p:cNvPr id="15" name="Explosion: 14 Points 14">
            <a:extLst>
              <a:ext uri="{FF2B5EF4-FFF2-40B4-BE49-F238E27FC236}">
                <a16:creationId xmlns:a16="http://schemas.microsoft.com/office/drawing/2014/main" id="{EB790325-B1FB-6839-7474-4C9D0F649A0D}"/>
              </a:ext>
            </a:extLst>
          </p:cNvPr>
          <p:cNvSpPr/>
          <p:nvPr/>
        </p:nvSpPr>
        <p:spPr>
          <a:xfrm rot="12448460">
            <a:off x="6927389" y="4214966"/>
            <a:ext cx="2473658" cy="1889581"/>
          </a:xfrm>
          <a:prstGeom prst="irregularSeal2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542D783-3AF3-CB51-A866-9D436D201661}"/>
              </a:ext>
            </a:extLst>
          </p:cNvPr>
          <p:cNvSpPr txBox="1"/>
          <p:nvPr/>
        </p:nvSpPr>
        <p:spPr>
          <a:xfrm>
            <a:off x="7561181" y="4609389"/>
            <a:ext cx="14623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“Fixed” in</a:t>
            </a:r>
          </a:p>
          <a:p>
            <a:pPr algn="ctr"/>
            <a:r>
              <a:rPr lang="en-US" b="1" dirty="0">
                <a:solidFill>
                  <a:schemeClr val="bg1"/>
                </a:solidFill>
              </a:rPr>
              <a:t>1974 with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783115B-D402-7DBC-FA09-501E91BB3298}"/>
              </a:ext>
            </a:extLst>
          </p:cNvPr>
          <p:cNvSpPr txBox="1"/>
          <p:nvPr/>
        </p:nvSpPr>
        <p:spPr>
          <a:xfrm flipH="1">
            <a:off x="7424960" y="5152061"/>
            <a:ext cx="21672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0" dirty="0">
                <a:solidFill>
                  <a:schemeClr val="bg1"/>
                </a:solidFill>
                <a:effectLst/>
              </a:rPr>
              <a:t>K.S.A §60-258a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B4EAC61-26C7-FD56-CC90-A936E46BA047}"/>
              </a:ext>
            </a:extLst>
          </p:cNvPr>
          <p:cNvSpPr txBox="1"/>
          <p:nvPr/>
        </p:nvSpPr>
        <p:spPr>
          <a:xfrm>
            <a:off x="2384379" y="6000451"/>
            <a:ext cx="33253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Really </a:t>
            </a:r>
            <a:r>
              <a:rPr lang="en-US" sz="2000" dirty="0" err="1"/>
              <a:t>Friggin</a:t>
            </a:r>
            <a:r>
              <a:rPr lang="en-US" sz="2000" dirty="0"/>
              <a:t>’ Obvious</a:t>
            </a:r>
            <a:r>
              <a:rPr lang="en-US" sz="2000" b="0" i="0" dirty="0">
                <a:solidFill>
                  <a:srgbClr val="202124"/>
                </a:solidFill>
                <a:effectLst/>
                <a:latin typeface="Google Sans"/>
              </a:rPr>
              <a:t>™</a:t>
            </a:r>
            <a:endParaRPr lang="en-US" sz="2000" dirty="0"/>
          </a:p>
          <a:p>
            <a:r>
              <a:rPr lang="en-US" sz="2000" dirty="0"/>
              <a:t>and tons of time to fix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5C63231-5139-3487-4FE7-A0CBFC5D95AD}"/>
              </a:ext>
            </a:extLst>
          </p:cNvPr>
          <p:cNvSpPr txBox="1"/>
          <p:nvPr/>
        </p:nvSpPr>
        <p:spPr>
          <a:xfrm>
            <a:off x="2581192" y="4004021"/>
            <a:ext cx="30889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Visible upon inspection</a:t>
            </a:r>
          </a:p>
        </p:txBody>
      </p:sp>
    </p:spTree>
    <p:extLst>
      <p:ext uri="{BB962C8B-B14F-4D97-AF65-F5344CB8AC3E}">
        <p14:creationId xmlns:p14="http://schemas.microsoft.com/office/powerpoint/2010/main" val="680384190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D1077D-B4BC-45B5-650B-418F763B30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954" y="2603500"/>
            <a:ext cx="10252185" cy="3416300"/>
          </a:xfrm>
        </p:spPr>
        <p:txBody>
          <a:bodyPr>
            <a:normAutofit/>
          </a:bodyPr>
          <a:lstStyle/>
          <a:p>
            <a:r>
              <a:rPr lang="en-US" sz="2800" dirty="0"/>
              <a:t>Changed testimony: new information OK</a:t>
            </a:r>
          </a:p>
          <a:p>
            <a:r>
              <a:rPr lang="en-US" sz="2800" dirty="0"/>
              <a:t>Spoliation: no bad faith</a:t>
            </a:r>
          </a:p>
          <a:p>
            <a:r>
              <a:rPr lang="en-US" sz="2800" dirty="0"/>
              <a:t>Subsequent remediation: “hindsight” is not “foresight”</a:t>
            </a:r>
          </a:p>
          <a:p>
            <a:endParaRPr lang="en-US" sz="2400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70CA97B-EAA2-6EF3-87C4-3C42FF24E5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879" y="624110"/>
            <a:ext cx="10430540" cy="1280890"/>
          </a:xfrm>
        </p:spPr>
        <p:txBody>
          <a:bodyPr>
            <a:normAutofit/>
          </a:bodyPr>
          <a:lstStyle/>
          <a:p>
            <a:r>
              <a:rPr lang="en-US" i="1" dirty="0"/>
              <a:t>Mott v. City of Omaha</a:t>
            </a:r>
            <a:br>
              <a:rPr lang="en-US" i="1" dirty="0"/>
            </a:br>
            <a:r>
              <a:rPr lang="en-US" dirty="0"/>
              <a:t>1993 Neb. App. LEXIS 358 (NE Ct. App. 1993)</a:t>
            </a:r>
          </a:p>
        </p:txBody>
      </p:sp>
    </p:spTree>
    <p:extLst>
      <p:ext uri="{BB962C8B-B14F-4D97-AF65-F5344CB8AC3E}">
        <p14:creationId xmlns:p14="http://schemas.microsoft.com/office/powerpoint/2010/main" val="363401978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687C70D-AAEF-5B8A-8481-D9A0A35C2D3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6869" t="5168" r="16518" b="36890"/>
          <a:stretch/>
        </p:blipFill>
        <p:spPr>
          <a:xfrm>
            <a:off x="6784622" y="4760364"/>
            <a:ext cx="1760068" cy="1882538"/>
          </a:xfrm>
          <a:prstGeom prst="rect">
            <a:avLst/>
          </a:prstGeom>
        </p:spPr>
      </p:pic>
      <p:pic>
        <p:nvPicPr>
          <p:cNvPr id="4" name="Content Placeholder 5">
            <a:extLst>
              <a:ext uri="{FF2B5EF4-FFF2-40B4-BE49-F238E27FC236}">
                <a16:creationId xmlns:a16="http://schemas.microsoft.com/office/drawing/2014/main" id="{C5FCE8C8-9ECC-519B-6CEE-13A5F0B3A3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78062" y="2964747"/>
            <a:ext cx="2303032" cy="2501696"/>
          </a:xfrm>
          <a:prstGeom prst="rect">
            <a:avLst/>
          </a:prstGeom>
        </p:spPr>
      </p:pic>
      <p:pic>
        <p:nvPicPr>
          <p:cNvPr id="11" name="Content Placeholder 7">
            <a:extLst>
              <a:ext uri="{FF2B5EF4-FFF2-40B4-BE49-F238E27FC236}">
                <a16:creationId xmlns:a16="http://schemas.microsoft.com/office/drawing/2014/main" id="{D152EC8E-FC1F-C0BF-591F-A4270D6433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0356" y="2274944"/>
            <a:ext cx="1742359" cy="2391238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F5C536E5-1FB9-ACD4-9FC5-DF069FB49B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879" y="624110"/>
            <a:ext cx="10430540" cy="1280890"/>
          </a:xfrm>
        </p:spPr>
        <p:txBody>
          <a:bodyPr>
            <a:normAutofit/>
          </a:bodyPr>
          <a:lstStyle/>
          <a:p>
            <a:r>
              <a:rPr lang="en-US" i="1" dirty="0"/>
              <a:t>Mott v. City of Omaha</a:t>
            </a:r>
            <a:br>
              <a:rPr lang="en-US" i="1" dirty="0"/>
            </a:br>
            <a:r>
              <a:rPr lang="en-US" dirty="0"/>
              <a:t>1993 Neb. App. LEXIS 358 (NE Ct. App. 1993)</a:t>
            </a:r>
          </a:p>
        </p:txBody>
      </p:sp>
    </p:spTree>
    <p:extLst>
      <p:ext uri="{BB962C8B-B14F-4D97-AF65-F5344CB8AC3E}">
        <p14:creationId xmlns:p14="http://schemas.microsoft.com/office/powerpoint/2010/main" val="442693852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CD7EADBD-D9C3-D9AC-D57C-968378863F39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0356" y="2274944"/>
            <a:ext cx="1742359" cy="2391238"/>
          </a:xfr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8C80B9D7-AD7D-C3B3-030E-3750F94EA5BF}"/>
              </a:ext>
            </a:extLst>
          </p:cNvPr>
          <p:cNvCxnSpPr>
            <a:cxnSpLocks/>
          </p:cNvCxnSpPr>
          <p:nvPr/>
        </p:nvCxnSpPr>
        <p:spPr>
          <a:xfrm flipV="1">
            <a:off x="4617720" y="4069080"/>
            <a:ext cx="2091690" cy="502920"/>
          </a:xfrm>
          <a:prstGeom prst="straightConnector1">
            <a:avLst/>
          </a:prstGeom>
          <a:ln w="5715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Content Placeholder 5">
            <a:extLst>
              <a:ext uri="{FF2B5EF4-FFF2-40B4-BE49-F238E27FC236}">
                <a16:creationId xmlns:a16="http://schemas.microsoft.com/office/drawing/2014/main" id="{C5FCE8C8-9ECC-519B-6CEE-13A5F0B3A3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78062" y="2964747"/>
            <a:ext cx="2303032" cy="2501696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62755C5D-0085-305E-82B1-3AEA0893B17C}"/>
              </a:ext>
            </a:extLst>
          </p:cNvPr>
          <p:cNvCxnSpPr>
            <a:cxnSpLocks/>
          </p:cNvCxnSpPr>
          <p:nvPr/>
        </p:nvCxnSpPr>
        <p:spPr>
          <a:xfrm flipV="1">
            <a:off x="4892040" y="4572000"/>
            <a:ext cx="2617470" cy="1543050"/>
          </a:xfrm>
          <a:prstGeom prst="line">
            <a:avLst/>
          </a:prstGeom>
          <a:ln w="38100">
            <a:solidFill>
              <a:schemeClr val="accent4">
                <a:lumMod val="60000"/>
                <a:lumOff val="4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318F4FFB-F5A0-C144-EAC6-4DF96D31CAF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6869" t="5168" r="16518" b="36890"/>
          <a:stretch/>
        </p:blipFill>
        <p:spPr>
          <a:xfrm>
            <a:off x="6784622" y="4760364"/>
            <a:ext cx="1760068" cy="1882538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7795CFCF-CD3C-BC86-6DE1-3B29F37525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879" y="624110"/>
            <a:ext cx="10430540" cy="1280890"/>
          </a:xfrm>
        </p:spPr>
        <p:txBody>
          <a:bodyPr>
            <a:normAutofit/>
          </a:bodyPr>
          <a:lstStyle/>
          <a:p>
            <a:r>
              <a:rPr lang="en-US" i="1" dirty="0"/>
              <a:t>Mott v. City of Omaha</a:t>
            </a:r>
            <a:br>
              <a:rPr lang="en-US" i="1" dirty="0"/>
            </a:br>
            <a:r>
              <a:rPr lang="en-US" dirty="0"/>
              <a:t>1993 Neb. App. LEXIS 358 (NE Ct. App. 1993)</a:t>
            </a:r>
          </a:p>
        </p:txBody>
      </p:sp>
    </p:spTree>
    <p:extLst>
      <p:ext uri="{BB962C8B-B14F-4D97-AF65-F5344CB8AC3E}">
        <p14:creationId xmlns:p14="http://schemas.microsoft.com/office/powerpoint/2010/main" val="1558978514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2E1BF8-E363-A719-E75C-A80CD1F627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6697456" cy="2840039"/>
          </a:xfrm>
        </p:spPr>
        <p:txBody>
          <a:bodyPr>
            <a:normAutofit/>
          </a:bodyPr>
          <a:lstStyle/>
          <a:p>
            <a:r>
              <a:rPr lang="en-US" sz="2400" dirty="0"/>
              <a:t>Level 1 Inspection</a:t>
            </a:r>
          </a:p>
          <a:p>
            <a:pPr lvl="1">
              <a:buSzPct val="120000"/>
              <a:buFont typeface="Wingdings 3" panose="05040102010807070707" pitchFamily="18" charset="2"/>
              <a:buChar char=""/>
            </a:pPr>
            <a:r>
              <a:rPr lang="en-US" sz="2200" dirty="0"/>
              <a:t>  IF EXTERNAL INDICATOR:</a:t>
            </a:r>
          </a:p>
          <a:p>
            <a:pPr marL="457200" lvl="1" indent="0">
              <a:buNone/>
            </a:pPr>
            <a:r>
              <a:rPr lang="en-US" sz="2200" dirty="0"/>
              <a:t>      Level 2 Inspection</a:t>
            </a:r>
          </a:p>
          <a:p>
            <a:pPr lvl="2">
              <a:buSzPct val="120000"/>
              <a:buFont typeface="Wingdings 3" panose="05040102010807070707" pitchFamily="18" charset="2"/>
              <a:buChar char=""/>
            </a:pPr>
            <a:r>
              <a:rPr lang="en-US" sz="2000" dirty="0"/>
              <a:t>  IF INDICATOR OF EXTENSIVE DECAY:</a:t>
            </a:r>
          </a:p>
          <a:p>
            <a:pPr marL="914400" lvl="2" indent="0">
              <a:buNone/>
            </a:pPr>
            <a:r>
              <a:rPr lang="en-US" sz="2000" dirty="0"/>
              <a:t>     Mitigation Action</a:t>
            </a:r>
          </a:p>
          <a:p>
            <a:endParaRPr lang="en-US" sz="2400" dirty="0"/>
          </a:p>
          <a:p>
            <a:endParaRPr lang="en-US" sz="2400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52122EC-6827-CADD-B1F7-A2BC2584F2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879" y="624110"/>
            <a:ext cx="10430540" cy="1280890"/>
          </a:xfrm>
        </p:spPr>
        <p:txBody>
          <a:bodyPr>
            <a:normAutofit/>
          </a:bodyPr>
          <a:lstStyle/>
          <a:p>
            <a:r>
              <a:rPr lang="en-US" i="1" dirty="0"/>
              <a:t>Mott v. City of Omaha</a:t>
            </a:r>
            <a:br>
              <a:rPr lang="en-US" i="1" dirty="0"/>
            </a:br>
            <a:r>
              <a:rPr lang="en-US" dirty="0"/>
              <a:t>1993 Neb. App. LEXIS 358 (NE Ct. App. 1993)</a:t>
            </a:r>
          </a:p>
        </p:txBody>
      </p:sp>
    </p:spTree>
    <p:extLst>
      <p:ext uri="{BB962C8B-B14F-4D97-AF65-F5344CB8AC3E}">
        <p14:creationId xmlns:p14="http://schemas.microsoft.com/office/powerpoint/2010/main" val="1612010165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2E1BF8-E363-A719-E75C-A80CD1F627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6697456" cy="2840039"/>
          </a:xfrm>
        </p:spPr>
        <p:txBody>
          <a:bodyPr>
            <a:normAutofit/>
          </a:bodyPr>
          <a:lstStyle/>
          <a:p>
            <a:r>
              <a:rPr lang="en-US" sz="2400" dirty="0"/>
              <a:t>Level 1 Inspection</a:t>
            </a:r>
          </a:p>
          <a:p>
            <a:pPr lvl="1">
              <a:buSzPct val="120000"/>
              <a:buFont typeface="Wingdings 3" panose="05040102010807070707" pitchFamily="18" charset="2"/>
              <a:buChar char=""/>
            </a:pPr>
            <a:r>
              <a:rPr lang="en-US" sz="2200" dirty="0"/>
              <a:t>  IF EXTERNAL INDICATOR:</a:t>
            </a:r>
          </a:p>
          <a:p>
            <a:pPr marL="457200" lvl="1" indent="0">
              <a:buNone/>
            </a:pPr>
            <a:r>
              <a:rPr lang="en-US" sz="2200" dirty="0"/>
              <a:t>      Level 2 Inspection</a:t>
            </a:r>
          </a:p>
          <a:p>
            <a:pPr lvl="2">
              <a:buSzPct val="120000"/>
              <a:buFont typeface="Wingdings 3" panose="05040102010807070707" pitchFamily="18" charset="2"/>
              <a:buChar char=""/>
            </a:pPr>
            <a:r>
              <a:rPr lang="en-US" sz="2000" dirty="0"/>
              <a:t>  IF INDICATOR OF EXTENSIVE DECAY:</a:t>
            </a:r>
          </a:p>
          <a:p>
            <a:pPr marL="914400" lvl="2" indent="0">
              <a:buNone/>
            </a:pPr>
            <a:r>
              <a:rPr lang="en-US" sz="2000" dirty="0"/>
              <a:t>     Mitigation Action</a:t>
            </a:r>
          </a:p>
          <a:p>
            <a:endParaRPr lang="en-US" sz="2400" dirty="0"/>
          </a:p>
          <a:p>
            <a:endParaRPr lang="en-US" sz="2400" dirty="0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794D0C4F-6555-4EF6-BD46-0A7361570C9B}"/>
              </a:ext>
            </a:extLst>
          </p:cNvPr>
          <p:cNvCxnSpPr>
            <a:cxnSpLocks/>
          </p:cNvCxnSpPr>
          <p:nvPr/>
        </p:nvCxnSpPr>
        <p:spPr>
          <a:xfrm flipH="1">
            <a:off x="4895850" y="4381500"/>
            <a:ext cx="1200150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itle 1">
            <a:extLst>
              <a:ext uri="{FF2B5EF4-FFF2-40B4-BE49-F238E27FC236}">
                <a16:creationId xmlns:a16="http://schemas.microsoft.com/office/drawing/2014/main" id="{FD905178-45FD-C7D6-61AF-F0D3D88BC0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879" y="624110"/>
            <a:ext cx="10430540" cy="1280890"/>
          </a:xfrm>
        </p:spPr>
        <p:txBody>
          <a:bodyPr>
            <a:normAutofit/>
          </a:bodyPr>
          <a:lstStyle/>
          <a:p>
            <a:r>
              <a:rPr lang="en-US" i="1" dirty="0"/>
              <a:t>Mott v. City of Omaha</a:t>
            </a:r>
            <a:br>
              <a:rPr lang="en-US" i="1" dirty="0"/>
            </a:br>
            <a:r>
              <a:rPr lang="en-US" dirty="0"/>
              <a:t>1993 Neb. App. LEXIS 358 (NE Ct. App. 1993)</a:t>
            </a:r>
          </a:p>
        </p:txBody>
      </p:sp>
    </p:spTree>
    <p:extLst>
      <p:ext uri="{BB962C8B-B14F-4D97-AF65-F5344CB8AC3E}">
        <p14:creationId xmlns:p14="http://schemas.microsoft.com/office/powerpoint/2010/main" val="3774106717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2E1BF8-E363-A719-E75C-A80CD1F627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6697456" cy="2840039"/>
          </a:xfrm>
        </p:spPr>
        <p:txBody>
          <a:bodyPr>
            <a:normAutofit/>
          </a:bodyPr>
          <a:lstStyle/>
          <a:p>
            <a:r>
              <a:rPr lang="en-US" sz="2400" dirty="0"/>
              <a:t>Level 1 Inspection</a:t>
            </a:r>
          </a:p>
          <a:p>
            <a:pPr lvl="1">
              <a:buSzPct val="120000"/>
              <a:buFont typeface="Wingdings 3" panose="05040102010807070707" pitchFamily="18" charset="2"/>
              <a:buChar char=""/>
            </a:pPr>
            <a:r>
              <a:rPr lang="en-US" sz="2200" dirty="0"/>
              <a:t>  IF EXTERNAL INDICATOR:</a:t>
            </a:r>
          </a:p>
          <a:p>
            <a:pPr marL="457200" lvl="1" indent="0">
              <a:buNone/>
            </a:pPr>
            <a:r>
              <a:rPr lang="en-US" sz="2200" dirty="0"/>
              <a:t>      Level 2 Inspection</a:t>
            </a:r>
          </a:p>
          <a:p>
            <a:pPr lvl="2">
              <a:buClr>
                <a:srgbClr val="FF0000"/>
              </a:buClr>
              <a:buSzPct val="120000"/>
              <a:buFont typeface="Century Gothic" panose="020B0502020202020204" pitchFamily="34" charset="0"/>
              <a:buChar char="×"/>
            </a:pPr>
            <a:r>
              <a:rPr lang="en-US" sz="2000" dirty="0">
                <a:solidFill>
                  <a:schemeClr val="bg1">
                    <a:lumMod val="75000"/>
                  </a:schemeClr>
                </a:solidFill>
              </a:rPr>
              <a:t>  IF INDICATOR OF EXTENSIVE DECAY:</a:t>
            </a:r>
          </a:p>
          <a:p>
            <a:pPr marL="914400" lvl="2" indent="0">
              <a:buNone/>
            </a:pPr>
            <a:r>
              <a:rPr lang="en-US" sz="2000" dirty="0">
                <a:solidFill>
                  <a:schemeClr val="bg1">
                    <a:lumMod val="75000"/>
                  </a:schemeClr>
                </a:solidFill>
              </a:rPr>
              <a:t>     Mitigation Action</a:t>
            </a:r>
          </a:p>
          <a:p>
            <a:endParaRPr lang="en-US" sz="2400" dirty="0"/>
          </a:p>
          <a:p>
            <a:endParaRPr lang="en-US" sz="2400" dirty="0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49AD1F3C-8E0D-362F-E9F8-0B3DD746A082}"/>
              </a:ext>
            </a:extLst>
          </p:cNvPr>
          <p:cNvCxnSpPr>
            <a:cxnSpLocks/>
          </p:cNvCxnSpPr>
          <p:nvPr/>
        </p:nvCxnSpPr>
        <p:spPr>
          <a:xfrm flipH="1">
            <a:off x="4895850" y="4381500"/>
            <a:ext cx="1200150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A5CE3739-7FC4-A645-C64A-5F4D2C492B2D}"/>
              </a:ext>
            </a:extLst>
          </p:cNvPr>
          <p:cNvCxnSpPr>
            <a:cxnSpLocks/>
          </p:cNvCxnSpPr>
          <p:nvPr/>
        </p:nvCxnSpPr>
        <p:spPr>
          <a:xfrm>
            <a:off x="2160270" y="4583430"/>
            <a:ext cx="5052060" cy="0"/>
          </a:xfrm>
          <a:prstGeom prst="line">
            <a:avLst/>
          </a:prstGeom>
          <a:ln w="38100">
            <a:solidFill>
              <a:schemeClr val="accent4">
                <a:lumMod val="60000"/>
                <a:lumOff val="4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1">
            <a:extLst>
              <a:ext uri="{FF2B5EF4-FFF2-40B4-BE49-F238E27FC236}">
                <a16:creationId xmlns:a16="http://schemas.microsoft.com/office/drawing/2014/main" id="{044D2F54-5379-B9D8-DA00-8E8E992A22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879" y="624110"/>
            <a:ext cx="10430540" cy="1280890"/>
          </a:xfrm>
        </p:spPr>
        <p:txBody>
          <a:bodyPr>
            <a:normAutofit/>
          </a:bodyPr>
          <a:lstStyle/>
          <a:p>
            <a:r>
              <a:rPr lang="en-US" i="1" dirty="0"/>
              <a:t>Mott v. City of Omaha</a:t>
            </a:r>
            <a:br>
              <a:rPr lang="en-US" i="1" dirty="0"/>
            </a:br>
            <a:r>
              <a:rPr lang="en-US" dirty="0"/>
              <a:t>1993 Neb. App. LEXIS 358 (NE Ct. App. 1993)</a:t>
            </a:r>
          </a:p>
        </p:txBody>
      </p:sp>
    </p:spTree>
    <p:extLst>
      <p:ext uri="{BB962C8B-B14F-4D97-AF65-F5344CB8AC3E}">
        <p14:creationId xmlns:p14="http://schemas.microsoft.com/office/powerpoint/2010/main" val="2519458632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8D58FB1-5BD3-5C75-738A-F4ACE8742C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57010" y="1869718"/>
            <a:ext cx="8077979" cy="4786351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5F3DC37E-0042-C9CD-2E57-149A439354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879" y="624110"/>
            <a:ext cx="10430540" cy="1280890"/>
          </a:xfrm>
        </p:spPr>
        <p:txBody>
          <a:bodyPr>
            <a:normAutofit/>
          </a:bodyPr>
          <a:lstStyle/>
          <a:p>
            <a:r>
              <a:rPr lang="en-US" i="1" dirty="0"/>
              <a:t>Holts v. City of Omaha</a:t>
            </a:r>
            <a:br>
              <a:rPr lang="en-US" i="1" dirty="0"/>
            </a:br>
            <a:r>
              <a:rPr lang="en-US" dirty="0"/>
              <a:t>2002 Neb. App. LEXIS 203 (NE Ct. App. 2002)</a:t>
            </a:r>
          </a:p>
        </p:txBody>
      </p:sp>
    </p:spTree>
    <p:extLst>
      <p:ext uri="{BB962C8B-B14F-4D97-AF65-F5344CB8AC3E}">
        <p14:creationId xmlns:p14="http://schemas.microsoft.com/office/powerpoint/2010/main" val="3096145174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8D58FB1-5BD3-5C75-738A-F4ACE8742C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090" y="1869718"/>
            <a:ext cx="8465820" cy="4786351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3868E981-97B6-4345-D0A9-115F34AFAD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879" y="624110"/>
            <a:ext cx="10430540" cy="1280890"/>
          </a:xfrm>
        </p:spPr>
        <p:txBody>
          <a:bodyPr>
            <a:normAutofit/>
          </a:bodyPr>
          <a:lstStyle/>
          <a:p>
            <a:r>
              <a:rPr lang="en-US" i="1" dirty="0"/>
              <a:t>Holts v. City of Omaha</a:t>
            </a:r>
            <a:br>
              <a:rPr lang="en-US" i="1" dirty="0"/>
            </a:br>
            <a:r>
              <a:rPr lang="en-US" dirty="0"/>
              <a:t>2002 Neb. App. LEXIS 203 (NE Ct. App. 2002)</a:t>
            </a:r>
          </a:p>
        </p:txBody>
      </p:sp>
    </p:spTree>
    <p:extLst>
      <p:ext uri="{BB962C8B-B14F-4D97-AF65-F5344CB8AC3E}">
        <p14:creationId xmlns:p14="http://schemas.microsoft.com/office/powerpoint/2010/main" val="2584364017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0202F6-12C1-A4DE-E768-A9DECFE676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586476" y="3157540"/>
            <a:ext cx="4825159" cy="3416300"/>
          </a:xfrm>
        </p:spPr>
        <p:txBody>
          <a:bodyPr/>
          <a:lstStyle/>
          <a:p>
            <a:r>
              <a:rPr lang="en-US" dirty="0"/>
              <a:t>Same windshield inspection protocol from </a:t>
            </a:r>
            <a:r>
              <a:rPr lang="en-US" i="1" dirty="0"/>
              <a:t>McGinn</a:t>
            </a:r>
            <a:endParaRPr lang="en-US" dirty="0"/>
          </a:p>
          <a:p>
            <a:r>
              <a:rPr lang="en-US" dirty="0"/>
              <a:t>No city records of marking that tree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7" name="Content Placeholder 5">
            <a:extLst>
              <a:ext uri="{FF2B5EF4-FFF2-40B4-BE49-F238E27FC236}">
                <a16:creationId xmlns:a16="http://schemas.microsoft.com/office/drawing/2014/main" id="{07B71310-3697-A333-BEE4-A6102ECEE9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05524" y="2596909"/>
            <a:ext cx="2980952" cy="323809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ACF2F7D-9D7B-DBC1-245E-187E0A67AAEB}"/>
              </a:ext>
            </a:extLst>
          </p:cNvPr>
          <p:cNvSpPr txBox="1"/>
          <p:nvPr/>
        </p:nvSpPr>
        <p:spPr>
          <a:xfrm>
            <a:off x="1291115" y="2596909"/>
            <a:ext cx="21031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π</a:t>
            </a:r>
            <a:r>
              <a:rPr lang="en-US" dirty="0"/>
              <a:t> Evidence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9402BBC-0327-61D2-5D65-3B02227796A0}"/>
              </a:ext>
            </a:extLst>
          </p:cNvPr>
          <p:cNvSpPr txBox="1"/>
          <p:nvPr/>
        </p:nvSpPr>
        <p:spPr>
          <a:xfrm>
            <a:off x="7672865" y="2596909"/>
            <a:ext cx="20535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0" i="0" dirty="0">
                <a:solidFill>
                  <a:srgbClr val="202124"/>
                </a:solidFill>
                <a:effectLst/>
                <a:latin typeface="Google Sans"/>
              </a:rPr>
              <a:t>Δ</a:t>
            </a:r>
            <a:r>
              <a:rPr lang="en-US" b="0" i="0" dirty="0">
                <a:solidFill>
                  <a:srgbClr val="202124"/>
                </a:solidFill>
                <a:effectLst/>
                <a:latin typeface="Google Sans"/>
              </a:rPr>
              <a:t> </a:t>
            </a:r>
            <a:r>
              <a:rPr lang="en-US" dirty="0"/>
              <a:t>Evidence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8883C5-85CC-8DA1-AF84-309CB376E15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09049" y="3157540"/>
            <a:ext cx="4008673" cy="3416301"/>
          </a:xfrm>
        </p:spPr>
        <p:txBody>
          <a:bodyPr/>
          <a:lstStyle/>
          <a:p>
            <a:r>
              <a:rPr lang="en-US" dirty="0"/>
              <a:t>Tree was marked with a yellow “X” for more than 1 year</a:t>
            </a:r>
          </a:p>
          <a:p>
            <a:r>
              <a:rPr lang="en-US" dirty="0"/>
              <a:t>Prior branch failures over past 10 years</a:t>
            </a:r>
          </a:p>
          <a:p>
            <a:r>
              <a:rPr lang="en-US" dirty="0"/>
              <a:t>City inspected tree after failures and didn’t remove it</a:t>
            </a:r>
          </a:p>
          <a:p>
            <a:r>
              <a:rPr lang="en-US" dirty="0"/>
              <a:t>Neighbor requested removal 3 or 4 more times, City refused</a:t>
            </a:r>
          </a:p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8C3DC1B-D9F2-F7E8-9BF1-1487038B29B9}"/>
              </a:ext>
            </a:extLst>
          </p:cNvPr>
          <p:cNvSpPr txBox="1"/>
          <p:nvPr/>
        </p:nvSpPr>
        <p:spPr>
          <a:xfrm>
            <a:off x="1010266" y="2135244"/>
            <a:ext cx="21031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Inspection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C079E77-8A78-AD5E-F83F-09CBEF1935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879" y="624110"/>
            <a:ext cx="10430540" cy="1280890"/>
          </a:xfrm>
        </p:spPr>
        <p:txBody>
          <a:bodyPr>
            <a:normAutofit/>
          </a:bodyPr>
          <a:lstStyle/>
          <a:p>
            <a:r>
              <a:rPr lang="en-US" i="1" dirty="0"/>
              <a:t>Holts v. City of Omaha</a:t>
            </a:r>
            <a:br>
              <a:rPr lang="en-US" i="1" dirty="0"/>
            </a:br>
            <a:r>
              <a:rPr lang="en-US" dirty="0"/>
              <a:t>2002 Neb. App. LEXIS 203 (NE Ct. App. 2002)</a:t>
            </a:r>
          </a:p>
        </p:txBody>
      </p:sp>
    </p:spTree>
    <p:extLst>
      <p:ext uri="{BB962C8B-B14F-4D97-AF65-F5344CB8AC3E}">
        <p14:creationId xmlns:p14="http://schemas.microsoft.com/office/powerpoint/2010/main" val="2008388814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8E44F67-0556-C0C3-B773-7E44058C7C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05524" y="2596909"/>
            <a:ext cx="2980952" cy="3238094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0202F6-12C1-A4DE-E768-A9DECFE676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586476" y="3157540"/>
            <a:ext cx="4825159" cy="3416300"/>
          </a:xfrm>
        </p:spPr>
        <p:txBody>
          <a:bodyPr/>
          <a:lstStyle/>
          <a:p>
            <a:r>
              <a:rPr lang="en-US" dirty="0"/>
              <a:t>Failed in 50 mph wind</a:t>
            </a:r>
          </a:p>
          <a:p>
            <a:r>
              <a:rPr lang="en-US" dirty="0"/>
              <a:t>Cavity at branch union was concealed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ACF2F7D-9D7B-DBC1-245E-187E0A67AAEB}"/>
              </a:ext>
            </a:extLst>
          </p:cNvPr>
          <p:cNvSpPr txBox="1"/>
          <p:nvPr/>
        </p:nvSpPr>
        <p:spPr>
          <a:xfrm>
            <a:off x="1291115" y="2596909"/>
            <a:ext cx="21031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π</a:t>
            </a:r>
            <a:r>
              <a:rPr lang="en-US" dirty="0"/>
              <a:t> Evidence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9402BBC-0327-61D2-5D65-3B02227796A0}"/>
              </a:ext>
            </a:extLst>
          </p:cNvPr>
          <p:cNvSpPr txBox="1"/>
          <p:nvPr/>
        </p:nvSpPr>
        <p:spPr>
          <a:xfrm>
            <a:off x="7672865" y="2596909"/>
            <a:ext cx="20535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0" i="0" dirty="0">
                <a:solidFill>
                  <a:srgbClr val="202124"/>
                </a:solidFill>
                <a:effectLst/>
                <a:latin typeface="Google Sans"/>
              </a:rPr>
              <a:t>Δ</a:t>
            </a:r>
            <a:r>
              <a:rPr lang="en-US" b="0" i="0" dirty="0">
                <a:solidFill>
                  <a:srgbClr val="202124"/>
                </a:solidFill>
                <a:effectLst/>
                <a:latin typeface="Google Sans"/>
              </a:rPr>
              <a:t> </a:t>
            </a:r>
            <a:r>
              <a:rPr lang="en-US" dirty="0"/>
              <a:t>Evidence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8883C5-85CC-8DA1-AF84-309CB376E15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09049" y="3157540"/>
            <a:ext cx="4008673" cy="3416301"/>
          </a:xfrm>
        </p:spPr>
        <p:txBody>
          <a:bodyPr/>
          <a:lstStyle/>
          <a:p>
            <a:r>
              <a:rPr lang="en-US" dirty="0"/>
              <a:t>Epicormic shoots</a:t>
            </a:r>
          </a:p>
          <a:p>
            <a:r>
              <a:rPr lang="en-US" dirty="0"/>
              <a:t>Bulge around branch tearout</a:t>
            </a:r>
          </a:p>
          <a:p>
            <a:r>
              <a:rPr lang="en-US" dirty="0"/>
              <a:t>Extensive decay</a:t>
            </a:r>
          </a:p>
          <a:p>
            <a:r>
              <a:rPr lang="en-US" dirty="0"/>
              <a:t>Cavity at base of tree</a:t>
            </a:r>
          </a:p>
          <a:p>
            <a:r>
              <a:rPr lang="en-US" dirty="0"/>
              <a:t>Roots overlapping curb</a:t>
            </a:r>
          </a:p>
          <a:p>
            <a:r>
              <a:rPr lang="en-US" dirty="0"/>
              <a:t>Prior branch failures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F88DD5C-21E1-3989-FC81-F8214F1CD402}"/>
              </a:ext>
            </a:extLst>
          </p:cNvPr>
          <p:cNvSpPr txBox="1"/>
          <p:nvPr/>
        </p:nvSpPr>
        <p:spPr>
          <a:xfrm>
            <a:off x="1010266" y="2135244"/>
            <a:ext cx="21031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Tree Failure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D88FAC5-E663-CF62-30B3-C76541FB5D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879" y="624110"/>
            <a:ext cx="10430540" cy="1280890"/>
          </a:xfrm>
        </p:spPr>
        <p:txBody>
          <a:bodyPr>
            <a:normAutofit/>
          </a:bodyPr>
          <a:lstStyle/>
          <a:p>
            <a:r>
              <a:rPr lang="en-US" i="1" dirty="0"/>
              <a:t>Holts v. City of Omaha</a:t>
            </a:r>
            <a:br>
              <a:rPr lang="en-US" i="1" dirty="0"/>
            </a:br>
            <a:r>
              <a:rPr lang="en-US" dirty="0"/>
              <a:t>2002 Neb. App. LEXIS 203 (NE Ct. App. 2002)</a:t>
            </a:r>
          </a:p>
        </p:txBody>
      </p:sp>
    </p:spTree>
    <p:extLst>
      <p:ext uri="{BB962C8B-B14F-4D97-AF65-F5344CB8AC3E}">
        <p14:creationId xmlns:p14="http://schemas.microsoft.com/office/powerpoint/2010/main" val="18467676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31618E-F56A-2416-35DE-934ED14494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336793-5D91-20E5-6DAD-76835E039F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“If we were to lay down a rule to the effect that a city is the insurer of the safety of its streets from falling branches and limbs of trees, it might be forced to </a:t>
            </a:r>
            <a:r>
              <a:rPr lang="en-US" sz="2400" i="1" u="sng" dirty="0"/>
              <a:t>cut down every large tree</a:t>
            </a:r>
            <a:r>
              <a:rPr lang="en-US" sz="2400" dirty="0"/>
              <a:t>”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16C5770-401D-00A4-B04E-83003D0664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879" y="624110"/>
            <a:ext cx="10430540" cy="1280890"/>
          </a:xfrm>
        </p:spPr>
        <p:txBody>
          <a:bodyPr>
            <a:normAutofit/>
          </a:bodyPr>
          <a:lstStyle/>
          <a:p>
            <a:r>
              <a:rPr lang="nn-NO" i="1" dirty="0"/>
              <a:t>Turner v. Wichita</a:t>
            </a:r>
            <a:br>
              <a:rPr lang="nn-NO" i="1" dirty="0"/>
            </a:br>
            <a:r>
              <a:rPr lang="nn-NO" dirty="0"/>
              <a:t>143 Kan. 808 (KS Sup. Ct. 1936)</a:t>
            </a:r>
          </a:p>
        </p:txBody>
      </p:sp>
    </p:spTree>
    <p:extLst>
      <p:ext uri="{BB962C8B-B14F-4D97-AF65-F5344CB8AC3E}">
        <p14:creationId xmlns:p14="http://schemas.microsoft.com/office/powerpoint/2010/main" val="172206227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6A056CD-2E1D-AB68-5A9A-F3D114BC2F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05524" y="2596909"/>
            <a:ext cx="2980952" cy="3238094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8883C5-85CC-8DA1-AF84-309CB376E15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09049" y="3157540"/>
            <a:ext cx="4008673" cy="3416301"/>
          </a:xfrm>
        </p:spPr>
        <p:txBody>
          <a:bodyPr/>
          <a:lstStyle/>
          <a:p>
            <a:r>
              <a:rPr lang="en-US" dirty="0"/>
              <a:t>Epicormics indicate stress</a:t>
            </a:r>
          </a:p>
          <a:p>
            <a:r>
              <a:rPr lang="en-US" dirty="0"/>
              <a:t>Bulge indicated unsuccessful compartmentalization</a:t>
            </a:r>
          </a:p>
          <a:p>
            <a:r>
              <a:rPr lang="en-US" dirty="0"/>
              <a:t>Windshield inspection is NOT reasonable</a:t>
            </a:r>
          </a:p>
          <a:p>
            <a:r>
              <a:rPr lang="en-US" dirty="0"/>
              <a:t>Drilling tests would have revealed the cavity</a:t>
            </a:r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0202F6-12C1-A4DE-E768-A9DECFE676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586476" y="3157540"/>
            <a:ext cx="4825159" cy="3416300"/>
          </a:xfrm>
        </p:spPr>
        <p:txBody>
          <a:bodyPr/>
          <a:lstStyle/>
          <a:p>
            <a:r>
              <a:rPr lang="en-US" dirty="0"/>
              <a:t>Epicormics stimulated by light, not rot</a:t>
            </a:r>
          </a:p>
          <a:p>
            <a:r>
              <a:rPr lang="en-US" dirty="0"/>
              <a:t>Bulge was response growth that strengthened union</a:t>
            </a:r>
          </a:p>
          <a:p>
            <a:r>
              <a:rPr lang="en-US" dirty="0"/>
              <a:t>Windshield inspection is reasonable and common</a:t>
            </a:r>
          </a:p>
          <a:p>
            <a:r>
              <a:rPr lang="en-US" dirty="0"/>
              <a:t>Trunk sounding is imprecise</a:t>
            </a:r>
          </a:p>
          <a:p>
            <a:r>
              <a:rPr lang="en-US" dirty="0"/>
              <a:t>Drilling tests are invasive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A4322E2-7418-8553-F230-FAEFEF59DEB5}"/>
              </a:ext>
            </a:extLst>
          </p:cNvPr>
          <p:cNvSpPr txBox="1"/>
          <p:nvPr/>
        </p:nvSpPr>
        <p:spPr>
          <a:xfrm>
            <a:off x="1291115" y="2596909"/>
            <a:ext cx="21031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π</a:t>
            </a:r>
            <a:r>
              <a:rPr lang="en-US" dirty="0"/>
              <a:t> Expert Witness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775298C-0EAF-5527-C201-50E628C686EE}"/>
              </a:ext>
            </a:extLst>
          </p:cNvPr>
          <p:cNvSpPr txBox="1"/>
          <p:nvPr/>
        </p:nvSpPr>
        <p:spPr>
          <a:xfrm>
            <a:off x="7672865" y="2596909"/>
            <a:ext cx="20535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0" i="0" dirty="0">
                <a:solidFill>
                  <a:srgbClr val="202124"/>
                </a:solidFill>
                <a:effectLst/>
                <a:latin typeface="Google Sans"/>
              </a:rPr>
              <a:t>Δ</a:t>
            </a:r>
            <a:r>
              <a:rPr lang="en-US" b="0" i="0" dirty="0">
                <a:solidFill>
                  <a:srgbClr val="202124"/>
                </a:solidFill>
                <a:effectLst/>
                <a:latin typeface="Google Sans"/>
              </a:rPr>
              <a:t> </a:t>
            </a:r>
            <a:r>
              <a:rPr lang="en-US" dirty="0"/>
              <a:t>Expert Witness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B880ED1-5995-3910-B3AF-4D37BE9140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879" y="624110"/>
            <a:ext cx="10430540" cy="1280890"/>
          </a:xfrm>
        </p:spPr>
        <p:txBody>
          <a:bodyPr>
            <a:normAutofit/>
          </a:bodyPr>
          <a:lstStyle/>
          <a:p>
            <a:r>
              <a:rPr lang="en-US" i="1" dirty="0"/>
              <a:t>Holts v. City of Omaha</a:t>
            </a:r>
            <a:br>
              <a:rPr lang="en-US" i="1" dirty="0"/>
            </a:br>
            <a:r>
              <a:rPr lang="en-US" dirty="0"/>
              <a:t>2002 Neb. App. LEXIS 203 (NE Ct. App. 2002)</a:t>
            </a:r>
          </a:p>
        </p:txBody>
      </p:sp>
    </p:spTree>
    <p:extLst>
      <p:ext uri="{BB962C8B-B14F-4D97-AF65-F5344CB8AC3E}">
        <p14:creationId xmlns:p14="http://schemas.microsoft.com/office/powerpoint/2010/main" val="252669795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D1077D-B4BC-45B5-650B-418F763B30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Trial Court:</a:t>
            </a:r>
          </a:p>
          <a:p>
            <a:pPr lvl="1"/>
            <a:r>
              <a:rPr lang="en-US" sz="2600" dirty="0"/>
              <a:t>“the manner in which the City inspects for hazardous trees is problematic”</a:t>
            </a:r>
          </a:p>
          <a:p>
            <a:pPr lvl="1"/>
            <a:r>
              <a:rPr lang="en-US" sz="2600" dirty="0"/>
              <a:t>“the [green ash] had been designated by an X for removal years prior to the time it fell”</a:t>
            </a:r>
          </a:p>
          <a:p>
            <a:pPr lvl="1"/>
            <a:r>
              <a:rPr lang="en-US" sz="2600" dirty="0"/>
              <a:t>“even if the green ash had not been marked with an X, … it still should have been removed”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69CB55-8A95-69F0-DDAF-B37B91A6B0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879" y="624110"/>
            <a:ext cx="10430540" cy="1280890"/>
          </a:xfrm>
        </p:spPr>
        <p:txBody>
          <a:bodyPr>
            <a:normAutofit/>
          </a:bodyPr>
          <a:lstStyle/>
          <a:p>
            <a:r>
              <a:rPr lang="en-US" i="1" dirty="0"/>
              <a:t>Holts v. City of Omaha</a:t>
            </a:r>
            <a:br>
              <a:rPr lang="en-US" i="1" dirty="0"/>
            </a:br>
            <a:r>
              <a:rPr lang="en-US" dirty="0"/>
              <a:t>2002 Neb. App. LEXIS 203 (NE Ct. App. 2002)</a:t>
            </a:r>
          </a:p>
        </p:txBody>
      </p:sp>
    </p:spTree>
    <p:extLst>
      <p:ext uri="{BB962C8B-B14F-4D97-AF65-F5344CB8AC3E}">
        <p14:creationId xmlns:p14="http://schemas.microsoft.com/office/powerpoint/2010/main" val="4274331598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5">
            <a:extLst>
              <a:ext uri="{FF2B5EF4-FFF2-40B4-BE49-F238E27FC236}">
                <a16:creationId xmlns:a16="http://schemas.microsoft.com/office/drawing/2014/main" id="{07B71310-3697-A333-BEE4-A6102ECEE9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1240" y="2593190"/>
            <a:ext cx="2980952" cy="32380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4D74ACC-F06C-0D97-CF44-5EA15EC2F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879" y="624110"/>
            <a:ext cx="10430540" cy="1280890"/>
          </a:xfrm>
        </p:spPr>
        <p:txBody>
          <a:bodyPr>
            <a:normAutofit/>
          </a:bodyPr>
          <a:lstStyle/>
          <a:p>
            <a:r>
              <a:rPr lang="en-US" i="1" dirty="0"/>
              <a:t>Holts v. City of Omaha</a:t>
            </a:r>
            <a:br>
              <a:rPr lang="en-US" i="1" dirty="0"/>
            </a:br>
            <a:r>
              <a:rPr lang="en-US" dirty="0"/>
              <a:t>2002 Neb. App. LEXIS 203 (NE Ct. App. 2002)</a:t>
            </a:r>
          </a:p>
        </p:txBody>
      </p:sp>
    </p:spTree>
    <p:extLst>
      <p:ext uri="{BB962C8B-B14F-4D97-AF65-F5344CB8AC3E}">
        <p14:creationId xmlns:p14="http://schemas.microsoft.com/office/powerpoint/2010/main" val="1079586105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5">
            <a:extLst>
              <a:ext uri="{FF2B5EF4-FFF2-40B4-BE49-F238E27FC236}">
                <a16:creationId xmlns:a16="http://schemas.microsoft.com/office/drawing/2014/main" id="{07B71310-3697-A333-BEE4-A6102ECEE9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1240" y="2593190"/>
            <a:ext cx="2980952" cy="3238094"/>
          </a:xfrm>
          <a:prstGeom prst="rect">
            <a:avLst/>
          </a:prstGeom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A8873833-CBD2-D599-C9A9-BBC80131C847}"/>
              </a:ext>
            </a:extLst>
          </p:cNvPr>
          <p:cNvCxnSpPr>
            <a:cxnSpLocks/>
          </p:cNvCxnSpPr>
          <p:nvPr/>
        </p:nvCxnSpPr>
        <p:spPr>
          <a:xfrm>
            <a:off x="4253833" y="4520282"/>
            <a:ext cx="1015397" cy="0"/>
          </a:xfrm>
          <a:prstGeom prst="straightConnector1">
            <a:avLst/>
          </a:prstGeom>
          <a:ln w="5715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Content Placeholder 7">
            <a:extLst>
              <a:ext uri="{FF2B5EF4-FFF2-40B4-BE49-F238E27FC236}">
                <a16:creationId xmlns:a16="http://schemas.microsoft.com/office/drawing/2014/main" id="{FB2A6528-9605-B42A-EFC4-2B2CB3E2B5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666" y="3063263"/>
            <a:ext cx="1742359" cy="239123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ADF468A-42A0-5C52-2E5A-A8AEE8F60508}"/>
              </a:ext>
            </a:extLst>
          </p:cNvPr>
          <p:cNvSpPr txBox="1"/>
          <p:nvPr/>
        </p:nvSpPr>
        <p:spPr>
          <a:xfrm>
            <a:off x="5682593" y="5415784"/>
            <a:ext cx="1380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Bench Trial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56585AC-F4F8-5071-67F5-6D792941F0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879" y="624110"/>
            <a:ext cx="10430540" cy="1280890"/>
          </a:xfrm>
        </p:spPr>
        <p:txBody>
          <a:bodyPr>
            <a:normAutofit/>
          </a:bodyPr>
          <a:lstStyle/>
          <a:p>
            <a:r>
              <a:rPr lang="en-US" i="1" dirty="0"/>
              <a:t>Holts v. City of Omaha</a:t>
            </a:r>
            <a:br>
              <a:rPr lang="en-US" i="1" dirty="0"/>
            </a:br>
            <a:r>
              <a:rPr lang="en-US" dirty="0"/>
              <a:t>2002 Neb. App. LEXIS 203 (NE Ct. App. 2002)</a:t>
            </a:r>
          </a:p>
        </p:txBody>
      </p:sp>
    </p:spTree>
    <p:extLst>
      <p:ext uri="{BB962C8B-B14F-4D97-AF65-F5344CB8AC3E}">
        <p14:creationId xmlns:p14="http://schemas.microsoft.com/office/powerpoint/2010/main" val="3714191243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5">
            <a:extLst>
              <a:ext uri="{FF2B5EF4-FFF2-40B4-BE49-F238E27FC236}">
                <a16:creationId xmlns:a16="http://schemas.microsoft.com/office/drawing/2014/main" id="{07B71310-3697-A333-BEE4-A6102ECEE9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1240" y="2593190"/>
            <a:ext cx="2980952" cy="3238094"/>
          </a:xfrm>
          <a:prstGeom prst="rect">
            <a:avLst/>
          </a:prstGeom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A8873833-CBD2-D599-C9A9-BBC80131C847}"/>
              </a:ext>
            </a:extLst>
          </p:cNvPr>
          <p:cNvCxnSpPr>
            <a:cxnSpLocks/>
          </p:cNvCxnSpPr>
          <p:nvPr/>
        </p:nvCxnSpPr>
        <p:spPr>
          <a:xfrm>
            <a:off x="4253833" y="4520282"/>
            <a:ext cx="1015397" cy="0"/>
          </a:xfrm>
          <a:prstGeom prst="straightConnector1">
            <a:avLst/>
          </a:prstGeom>
          <a:ln w="5715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Content Placeholder 7">
            <a:extLst>
              <a:ext uri="{FF2B5EF4-FFF2-40B4-BE49-F238E27FC236}">
                <a16:creationId xmlns:a16="http://schemas.microsoft.com/office/drawing/2014/main" id="{FB2A6528-9605-B42A-EFC4-2B2CB3E2B5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666" y="3063263"/>
            <a:ext cx="1742359" cy="239123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ADF468A-42A0-5C52-2E5A-A8AEE8F60508}"/>
              </a:ext>
            </a:extLst>
          </p:cNvPr>
          <p:cNvSpPr txBox="1"/>
          <p:nvPr/>
        </p:nvSpPr>
        <p:spPr>
          <a:xfrm>
            <a:off x="5682593" y="5415784"/>
            <a:ext cx="1380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Bench Trial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6CE8D2A-7CFE-4E86-DBE7-E002DDA839F2}"/>
              </a:ext>
            </a:extLst>
          </p:cNvPr>
          <p:cNvSpPr txBox="1"/>
          <p:nvPr/>
        </p:nvSpPr>
        <p:spPr>
          <a:xfrm>
            <a:off x="5631514" y="5831284"/>
            <a:ext cx="14826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“</a:t>
            </a:r>
            <a:r>
              <a:rPr lang="el-GR" sz="2400" b="1" dirty="0"/>
              <a:t>π</a:t>
            </a:r>
            <a:r>
              <a:rPr lang="en-US" sz="2400" b="1" dirty="0"/>
              <a:t> Wins”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C1F98A3-26F8-C27A-32D1-5D0D544ACB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879" y="624110"/>
            <a:ext cx="10430540" cy="1280890"/>
          </a:xfrm>
        </p:spPr>
        <p:txBody>
          <a:bodyPr>
            <a:normAutofit/>
          </a:bodyPr>
          <a:lstStyle/>
          <a:p>
            <a:r>
              <a:rPr lang="en-US" i="1" dirty="0"/>
              <a:t>Holts v. City of Omaha</a:t>
            </a:r>
            <a:br>
              <a:rPr lang="en-US" i="1" dirty="0"/>
            </a:br>
            <a:r>
              <a:rPr lang="en-US" dirty="0"/>
              <a:t>2002 Neb. App. LEXIS 203 (NE Ct. App. 2002)</a:t>
            </a:r>
          </a:p>
        </p:txBody>
      </p:sp>
    </p:spTree>
    <p:extLst>
      <p:ext uri="{BB962C8B-B14F-4D97-AF65-F5344CB8AC3E}">
        <p14:creationId xmlns:p14="http://schemas.microsoft.com/office/powerpoint/2010/main" val="552876227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5">
            <a:extLst>
              <a:ext uri="{FF2B5EF4-FFF2-40B4-BE49-F238E27FC236}">
                <a16:creationId xmlns:a16="http://schemas.microsoft.com/office/drawing/2014/main" id="{07B71310-3697-A333-BEE4-A6102ECEE9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1240" y="2593190"/>
            <a:ext cx="2980952" cy="3238094"/>
          </a:xfrm>
          <a:prstGeom prst="rect">
            <a:avLst/>
          </a:prstGeom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A8873833-CBD2-D599-C9A9-BBC80131C847}"/>
              </a:ext>
            </a:extLst>
          </p:cNvPr>
          <p:cNvCxnSpPr>
            <a:cxnSpLocks/>
          </p:cNvCxnSpPr>
          <p:nvPr/>
        </p:nvCxnSpPr>
        <p:spPr>
          <a:xfrm>
            <a:off x="4253833" y="4520282"/>
            <a:ext cx="1015397" cy="0"/>
          </a:xfrm>
          <a:prstGeom prst="straightConnector1">
            <a:avLst/>
          </a:prstGeom>
          <a:ln w="5715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FD26A213-46BE-38EF-90B7-57B83228590E}"/>
              </a:ext>
            </a:extLst>
          </p:cNvPr>
          <p:cNvCxnSpPr>
            <a:cxnSpLocks/>
          </p:cNvCxnSpPr>
          <p:nvPr/>
        </p:nvCxnSpPr>
        <p:spPr>
          <a:xfrm>
            <a:off x="7938103" y="4520282"/>
            <a:ext cx="1015397" cy="0"/>
          </a:xfrm>
          <a:prstGeom prst="straightConnector1">
            <a:avLst/>
          </a:prstGeom>
          <a:ln w="5715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>
            <a:extLst>
              <a:ext uri="{FF2B5EF4-FFF2-40B4-BE49-F238E27FC236}">
                <a16:creationId xmlns:a16="http://schemas.microsoft.com/office/drawing/2014/main" id="{A3DD45DD-E1F7-E5A9-C820-A89A74A78E1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6869" t="5168" r="16518" b="36890"/>
          <a:stretch/>
        </p:blipFill>
        <p:spPr>
          <a:xfrm>
            <a:off x="9310652" y="3430984"/>
            <a:ext cx="1760068" cy="1882538"/>
          </a:xfrm>
          <a:prstGeom prst="rect">
            <a:avLst/>
          </a:prstGeom>
        </p:spPr>
      </p:pic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546B326E-EC77-587A-BFCE-44229A305CFD}"/>
              </a:ext>
            </a:extLst>
          </p:cNvPr>
          <p:cNvSpPr txBox="1">
            <a:spLocks/>
          </p:cNvSpPr>
          <p:nvPr/>
        </p:nvSpPr>
        <p:spPr>
          <a:xfrm>
            <a:off x="8953500" y="5600450"/>
            <a:ext cx="2598342" cy="46166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b="0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b="1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1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1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1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1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1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1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1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dirty="0">
                <a:solidFill>
                  <a:schemeClr val="tx1"/>
                </a:solidFill>
              </a:rPr>
              <a:t>NE Ct. App.</a:t>
            </a:r>
          </a:p>
        </p:txBody>
      </p:sp>
      <p:pic>
        <p:nvPicPr>
          <p:cNvPr id="9" name="Content Placeholder 7">
            <a:extLst>
              <a:ext uri="{FF2B5EF4-FFF2-40B4-BE49-F238E27FC236}">
                <a16:creationId xmlns:a16="http://schemas.microsoft.com/office/drawing/2014/main" id="{FB2A6528-9605-B42A-EFC4-2B2CB3E2B5B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666" y="3063263"/>
            <a:ext cx="1742359" cy="239123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ADF468A-42A0-5C52-2E5A-A8AEE8F60508}"/>
              </a:ext>
            </a:extLst>
          </p:cNvPr>
          <p:cNvSpPr txBox="1"/>
          <p:nvPr/>
        </p:nvSpPr>
        <p:spPr>
          <a:xfrm>
            <a:off x="5682593" y="5415784"/>
            <a:ext cx="1380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Bench Trial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6C6142E-228D-FEE6-270E-6530C407DCB7}"/>
              </a:ext>
            </a:extLst>
          </p:cNvPr>
          <p:cNvSpPr txBox="1"/>
          <p:nvPr/>
        </p:nvSpPr>
        <p:spPr>
          <a:xfrm>
            <a:off x="5631514" y="5831284"/>
            <a:ext cx="14826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“</a:t>
            </a:r>
            <a:r>
              <a:rPr lang="el-GR" sz="2400" b="1" dirty="0"/>
              <a:t>π</a:t>
            </a:r>
            <a:r>
              <a:rPr lang="en-US" sz="2400" b="1" dirty="0"/>
              <a:t> Wins”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B9E589B3-CEED-3B81-A983-E038457AAE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879" y="624110"/>
            <a:ext cx="10430540" cy="1280890"/>
          </a:xfrm>
        </p:spPr>
        <p:txBody>
          <a:bodyPr>
            <a:normAutofit/>
          </a:bodyPr>
          <a:lstStyle/>
          <a:p>
            <a:r>
              <a:rPr lang="en-US" i="1" dirty="0"/>
              <a:t>Holts v. City of Omaha</a:t>
            </a:r>
            <a:br>
              <a:rPr lang="en-US" i="1" dirty="0"/>
            </a:br>
            <a:r>
              <a:rPr lang="en-US" dirty="0"/>
              <a:t>2002 Neb. App. LEXIS 203 (NE Ct. App. 2002)</a:t>
            </a:r>
          </a:p>
        </p:txBody>
      </p:sp>
    </p:spTree>
    <p:extLst>
      <p:ext uri="{BB962C8B-B14F-4D97-AF65-F5344CB8AC3E}">
        <p14:creationId xmlns:p14="http://schemas.microsoft.com/office/powerpoint/2010/main" val="1263884787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D1077D-B4BC-45B5-650B-418F763B30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954" y="2603500"/>
            <a:ext cx="10252185" cy="3416300"/>
          </a:xfrm>
        </p:spPr>
        <p:txBody>
          <a:bodyPr>
            <a:normAutofit/>
          </a:bodyPr>
          <a:lstStyle/>
          <a:p>
            <a:r>
              <a:rPr lang="en-US" sz="2400" dirty="0"/>
              <a:t>Windshield inspections OK generally</a:t>
            </a:r>
          </a:p>
          <a:p>
            <a:pPr lvl="1"/>
            <a:r>
              <a:rPr lang="en-US" sz="2200" dirty="0"/>
              <a:t>BUT must inspect L2 </a:t>
            </a:r>
            <a:r>
              <a:rPr lang="en-US" sz="2200" i="1" u="sng" dirty="0"/>
              <a:t>if defect</a:t>
            </a:r>
          </a:p>
          <a:p>
            <a:r>
              <a:rPr lang="en-US" sz="2400" i="1" u="sng" dirty="0"/>
              <a:t>Does not opine</a:t>
            </a:r>
            <a:r>
              <a:rPr lang="en-US" sz="2400" dirty="0"/>
              <a:t> on whether City’s methods of inspection are OK</a:t>
            </a:r>
          </a:p>
          <a:p>
            <a:r>
              <a:rPr lang="el-GR" sz="2400" dirty="0"/>
              <a:t>π </a:t>
            </a:r>
            <a:r>
              <a:rPr lang="en-US" sz="2400" dirty="0"/>
              <a:t>wins IF EITHER:</a:t>
            </a:r>
          </a:p>
          <a:p>
            <a:pPr lvl="1"/>
            <a:r>
              <a:rPr lang="en-US" sz="2200" dirty="0"/>
              <a:t>Tree marked for removal (city knew) OR</a:t>
            </a:r>
          </a:p>
          <a:p>
            <a:pPr lvl="1"/>
            <a:r>
              <a:rPr lang="en-US" sz="2200" dirty="0"/>
              <a:t>External indicators would have led to inspection/removal</a:t>
            </a:r>
          </a:p>
          <a:p>
            <a:endParaRPr lang="en-US" sz="2400" i="1" u="sng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B4B6C6E-A3B1-603E-60C7-375FAFEE9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879" y="624110"/>
            <a:ext cx="10430540" cy="1280890"/>
          </a:xfrm>
        </p:spPr>
        <p:txBody>
          <a:bodyPr>
            <a:normAutofit/>
          </a:bodyPr>
          <a:lstStyle/>
          <a:p>
            <a:r>
              <a:rPr lang="en-US" i="1" dirty="0"/>
              <a:t>Holts v. City of Omaha</a:t>
            </a:r>
            <a:br>
              <a:rPr lang="en-US" i="1" dirty="0"/>
            </a:br>
            <a:r>
              <a:rPr lang="en-US" dirty="0"/>
              <a:t>2002 Neb. App. LEXIS 203 (NE Ct. App. 2002)</a:t>
            </a:r>
          </a:p>
        </p:txBody>
      </p:sp>
    </p:spTree>
    <p:extLst>
      <p:ext uri="{BB962C8B-B14F-4D97-AF65-F5344CB8AC3E}">
        <p14:creationId xmlns:p14="http://schemas.microsoft.com/office/powerpoint/2010/main" val="3299343105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687C70D-AAEF-5B8A-8481-D9A0A35C2D3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6869" t="5168" r="16518" b="36890"/>
          <a:stretch/>
        </p:blipFill>
        <p:spPr>
          <a:xfrm>
            <a:off x="6784622" y="4760364"/>
            <a:ext cx="1760068" cy="1882538"/>
          </a:xfrm>
          <a:prstGeom prst="rect">
            <a:avLst/>
          </a:prstGeom>
        </p:spPr>
      </p:pic>
      <p:pic>
        <p:nvPicPr>
          <p:cNvPr id="4" name="Content Placeholder 5">
            <a:extLst>
              <a:ext uri="{FF2B5EF4-FFF2-40B4-BE49-F238E27FC236}">
                <a16:creationId xmlns:a16="http://schemas.microsoft.com/office/drawing/2014/main" id="{C5FCE8C8-9ECC-519B-6CEE-13A5F0B3A3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78062" y="2964747"/>
            <a:ext cx="2303032" cy="2501696"/>
          </a:xfrm>
          <a:prstGeom prst="rect">
            <a:avLst/>
          </a:prstGeom>
        </p:spPr>
      </p:pic>
      <p:pic>
        <p:nvPicPr>
          <p:cNvPr id="11" name="Content Placeholder 7">
            <a:extLst>
              <a:ext uri="{FF2B5EF4-FFF2-40B4-BE49-F238E27FC236}">
                <a16:creationId xmlns:a16="http://schemas.microsoft.com/office/drawing/2014/main" id="{D152EC8E-FC1F-C0BF-591F-A4270D6433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0356" y="2274944"/>
            <a:ext cx="1742359" cy="239123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4D7B599-6595-6202-6B93-991E71D848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879" y="624110"/>
            <a:ext cx="10430540" cy="1280890"/>
          </a:xfrm>
        </p:spPr>
        <p:txBody>
          <a:bodyPr>
            <a:normAutofit/>
          </a:bodyPr>
          <a:lstStyle/>
          <a:p>
            <a:r>
              <a:rPr lang="en-US" i="1" dirty="0"/>
              <a:t>Holts v. City of Omaha</a:t>
            </a:r>
            <a:br>
              <a:rPr lang="en-US" i="1" dirty="0"/>
            </a:br>
            <a:r>
              <a:rPr lang="en-US" dirty="0"/>
              <a:t>2002 Neb. App. LEXIS 203 (NE Ct. App. 2002)</a:t>
            </a:r>
          </a:p>
        </p:txBody>
      </p:sp>
    </p:spTree>
    <p:extLst>
      <p:ext uri="{BB962C8B-B14F-4D97-AF65-F5344CB8AC3E}">
        <p14:creationId xmlns:p14="http://schemas.microsoft.com/office/powerpoint/2010/main" val="2906116304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CD7EADBD-D9C3-D9AC-D57C-968378863F39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0356" y="2274944"/>
            <a:ext cx="1742359" cy="2391238"/>
          </a:xfr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8C80B9D7-AD7D-C3B3-030E-3750F94EA5BF}"/>
              </a:ext>
            </a:extLst>
          </p:cNvPr>
          <p:cNvCxnSpPr>
            <a:cxnSpLocks/>
          </p:cNvCxnSpPr>
          <p:nvPr/>
        </p:nvCxnSpPr>
        <p:spPr>
          <a:xfrm flipV="1">
            <a:off x="4617720" y="4069080"/>
            <a:ext cx="2091690" cy="502920"/>
          </a:xfrm>
          <a:prstGeom prst="straightConnector1">
            <a:avLst/>
          </a:prstGeom>
          <a:ln w="5715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Content Placeholder 5">
            <a:extLst>
              <a:ext uri="{FF2B5EF4-FFF2-40B4-BE49-F238E27FC236}">
                <a16:creationId xmlns:a16="http://schemas.microsoft.com/office/drawing/2014/main" id="{C5FCE8C8-9ECC-519B-6CEE-13A5F0B3A3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78062" y="2964747"/>
            <a:ext cx="2303032" cy="2501696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62755C5D-0085-305E-82B1-3AEA0893B17C}"/>
              </a:ext>
            </a:extLst>
          </p:cNvPr>
          <p:cNvCxnSpPr>
            <a:cxnSpLocks/>
          </p:cNvCxnSpPr>
          <p:nvPr/>
        </p:nvCxnSpPr>
        <p:spPr>
          <a:xfrm flipV="1">
            <a:off x="4892040" y="4572000"/>
            <a:ext cx="2617470" cy="1543050"/>
          </a:xfrm>
          <a:prstGeom prst="line">
            <a:avLst/>
          </a:prstGeom>
          <a:ln w="38100">
            <a:solidFill>
              <a:schemeClr val="accent4">
                <a:lumMod val="60000"/>
                <a:lumOff val="4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272EF588-8542-4978-0C87-9059C44BBCF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6869" t="5168" r="16518" b="36890"/>
          <a:stretch/>
        </p:blipFill>
        <p:spPr>
          <a:xfrm>
            <a:off x="6784622" y="4760364"/>
            <a:ext cx="1760068" cy="1882538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835508C6-CB1A-4A92-05BB-8625CC1C03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879" y="624110"/>
            <a:ext cx="10430540" cy="1280890"/>
          </a:xfrm>
        </p:spPr>
        <p:txBody>
          <a:bodyPr>
            <a:normAutofit/>
          </a:bodyPr>
          <a:lstStyle/>
          <a:p>
            <a:r>
              <a:rPr lang="en-US" i="1" dirty="0"/>
              <a:t>Holts v. City of Omaha</a:t>
            </a:r>
            <a:br>
              <a:rPr lang="en-US" i="1" dirty="0"/>
            </a:br>
            <a:r>
              <a:rPr lang="en-US" dirty="0"/>
              <a:t>2002 Neb. App. LEXIS 203 (NE Ct. App. 2002)</a:t>
            </a:r>
          </a:p>
        </p:txBody>
      </p:sp>
    </p:spTree>
    <p:extLst>
      <p:ext uri="{BB962C8B-B14F-4D97-AF65-F5344CB8AC3E}">
        <p14:creationId xmlns:p14="http://schemas.microsoft.com/office/powerpoint/2010/main" val="881710084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2E1BF8-E363-A719-E75C-A80CD1F627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6697456" cy="2840039"/>
          </a:xfrm>
        </p:spPr>
        <p:txBody>
          <a:bodyPr>
            <a:normAutofit/>
          </a:bodyPr>
          <a:lstStyle/>
          <a:p>
            <a:r>
              <a:rPr lang="en-US" sz="2400" dirty="0"/>
              <a:t>Level 1 Inspection</a:t>
            </a:r>
          </a:p>
          <a:p>
            <a:pPr lvl="1">
              <a:buSzPct val="120000"/>
              <a:buFont typeface="Wingdings 3" panose="05040102010807070707" pitchFamily="18" charset="2"/>
              <a:buChar char=""/>
            </a:pPr>
            <a:r>
              <a:rPr lang="en-US" sz="2200" dirty="0"/>
              <a:t>  IF EXTERNAL INDICATOR:</a:t>
            </a:r>
          </a:p>
          <a:p>
            <a:pPr marL="457200" lvl="1" indent="0">
              <a:buNone/>
            </a:pPr>
            <a:r>
              <a:rPr lang="en-US" sz="2200" dirty="0"/>
              <a:t>      Level 2 Inspection</a:t>
            </a:r>
          </a:p>
          <a:p>
            <a:pPr lvl="2">
              <a:buSzPct val="120000"/>
              <a:buFont typeface="Wingdings 3" panose="05040102010807070707" pitchFamily="18" charset="2"/>
              <a:buChar char=""/>
            </a:pPr>
            <a:r>
              <a:rPr lang="en-US" sz="2000" dirty="0"/>
              <a:t>  IF INDICATOR OF EXTENSIVE DECAY:</a:t>
            </a:r>
          </a:p>
          <a:p>
            <a:pPr marL="914400" lvl="2" indent="0">
              <a:buNone/>
            </a:pPr>
            <a:r>
              <a:rPr lang="en-US" sz="2000" dirty="0"/>
              <a:t>     Mitigation Action</a:t>
            </a:r>
          </a:p>
          <a:p>
            <a:endParaRPr lang="en-US" sz="2400" dirty="0"/>
          </a:p>
          <a:p>
            <a:endParaRPr lang="en-US" sz="24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DEBBE62-BC7D-945D-32A5-1CF83D1C19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879" y="624110"/>
            <a:ext cx="10430540" cy="1280890"/>
          </a:xfrm>
        </p:spPr>
        <p:txBody>
          <a:bodyPr>
            <a:normAutofit/>
          </a:bodyPr>
          <a:lstStyle/>
          <a:p>
            <a:r>
              <a:rPr lang="en-US" i="1" dirty="0"/>
              <a:t>Holts v. City of Omaha</a:t>
            </a:r>
            <a:br>
              <a:rPr lang="en-US" i="1" dirty="0"/>
            </a:br>
            <a:r>
              <a:rPr lang="en-US" dirty="0"/>
              <a:t>2002 Neb. App. LEXIS 203 (NE Ct. App. 2002)</a:t>
            </a:r>
          </a:p>
        </p:txBody>
      </p:sp>
    </p:spTree>
    <p:extLst>
      <p:ext uri="{BB962C8B-B14F-4D97-AF65-F5344CB8AC3E}">
        <p14:creationId xmlns:p14="http://schemas.microsoft.com/office/powerpoint/2010/main" val="1631546059"/>
      </p:ext>
    </p:extLst>
  </p:cSld>
  <p:clrMapOvr>
    <a:masterClrMapping/>
  </p:clrMapOvr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5203</TotalTime>
  <Words>9334</Words>
  <Application>Microsoft Office PowerPoint</Application>
  <PresentationFormat>Widescreen</PresentationFormat>
  <Paragraphs>1080</Paragraphs>
  <Slides>137</Slides>
  <Notes>97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137</vt:i4>
      </vt:variant>
    </vt:vector>
  </HeadingPairs>
  <TitlesOfParts>
    <vt:vector size="144" baseType="lpstr">
      <vt:lpstr>Arial</vt:lpstr>
      <vt:lpstr>Calibri</vt:lpstr>
      <vt:lpstr>Century Gothic</vt:lpstr>
      <vt:lpstr>Google Sans</vt:lpstr>
      <vt:lpstr>Roboto</vt:lpstr>
      <vt:lpstr>Wingdings 3</vt:lpstr>
      <vt:lpstr>Wisp</vt:lpstr>
      <vt:lpstr>Case Illustrations in Urban Forestry Law</vt:lpstr>
      <vt:lpstr>Tree Failure</vt:lpstr>
      <vt:lpstr>Turner v. Wichita 143 Kan. 808 (KS Sup. Ct. 1936)</vt:lpstr>
      <vt:lpstr>Turner v. Wichita 143 Kan. 808 (KS Sup. Ct. 1936)</vt:lpstr>
      <vt:lpstr>Turner v. Wichita 143 Kan. 808 (KS Sup. Ct. 1936)</vt:lpstr>
      <vt:lpstr>Turner v. Wichita 143 Kan. 808 (KS Sup. Ct. 1936)</vt:lpstr>
      <vt:lpstr>Turner v. Wichita 143 Kan. 808 (KS Sup. Ct. 1936)</vt:lpstr>
      <vt:lpstr>Turner v. Wichita 143 Kan. 808 (KS Sup. Ct. 1936)</vt:lpstr>
      <vt:lpstr>Turner v. Wichita 143 Kan. 808 (KS Sup. Ct. 1936)</vt:lpstr>
      <vt:lpstr>Swope v. Wichita 141 Kan. 388 (KS Sup. Ct. 1935)</vt:lpstr>
      <vt:lpstr>Swope v. Wichita 141 Kan. 388 (KS Sup. Ct. 1935)</vt:lpstr>
      <vt:lpstr>Swope v. Wichita 141 Kan. 388 (KS Sup. Ct. 1935)</vt:lpstr>
      <vt:lpstr>Toledo v. United States 95 F.Supp. 838 (USDC PR 1951)</vt:lpstr>
      <vt:lpstr>Toledo v. United States 95 F.Supp. 838 (USDC PR 1951)</vt:lpstr>
      <vt:lpstr>Toledo v. United States 95 F.Supp. 838 (USDC PR 1951)</vt:lpstr>
      <vt:lpstr>Rose v. Pershing County 2014 LEXIS 1611 (NV Sup. Ct. 2014)</vt:lpstr>
      <vt:lpstr>Rose v. Pershing County 2014 LEXIS 1611 (NV Sup. Ct. 2014)</vt:lpstr>
      <vt:lpstr>Rose v. Pershing County 2014 LEXIS 1611 (NV Sup. Ct. 2014)</vt:lpstr>
      <vt:lpstr>Rose v. Pershing County 2014 LEXIS 1611 (NV Sup. Ct. 2014)</vt:lpstr>
      <vt:lpstr>Siple v. Topeka 235 Kan. 167 (KS Sup. Ct. 1984)</vt:lpstr>
      <vt:lpstr>Siple v. Topeka 235 Kan. 167 (KS Sup. Ct. 1984)</vt:lpstr>
      <vt:lpstr>Siple v. Topeka 235 Kan. 167 (KS Sup. Ct. 1984)</vt:lpstr>
      <vt:lpstr>Siple v. Topeka 235 Kan. 167 (KS Sup. Ct. 1984)</vt:lpstr>
      <vt:lpstr>Siple v. Topeka 235 Kan. 167 (KS Sup. Ct. 1984)</vt:lpstr>
      <vt:lpstr>Evans v. Spokane County  15 Wash.App.2d 1011 (WA Ct. App. 2020)  </vt:lpstr>
      <vt:lpstr>Evans v. Spokane County  15 Wash.App.2d 1011 (WA Ct. App. 2020)  </vt:lpstr>
      <vt:lpstr>Evans v. Spokane County  15 Wash.App.2d 1011 (WA Ct. App. 2020)  </vt:lpstr>
      <vt:lpstr>Evans v. Spokane County  15 Wash.App.2d 1011 (WA Ct. App. 2020)  </vt:lpstr>
      <vt:lpstr>Evans v. Spokane County  15 Wash.App.2d 1011 (WA Ct. App. 2020)  </vt:lpstr>
      <vt:lpstr>Evans v. Spokane County  15 Wash.App.2d 1011 (WA Ct. App. 2020)  </vt:lpstr>
      <vt:lpstr>Evans v. Spokane County  15 Wash.App.2d 1011 (WA Ct. App. 2020)  </vt:lpstr>
      <vt:lpstr>Evans v. Spokane County  15 Wash.App.2d 1011 (WA Ct. App. 2020)</vt:lpstr>
      <vt:lpstr>“The Omaha Cases”</vt:lpstr>
      <vt:lpstr>Who Decides a Case</vt:lpstr>
      <vt:lpstr>Who Decides a Case</vt:lpstr>
      <vt:lpstr>Who Decides a Case</vt:lpstr>
      <vt:lpstr>Standard of Review</vt:lpstr>
      <vt:lpstr>Standard of Review</vt:lpstr>
      <vt:lpstr>Standard of Review</vt:lpstr>
      <vt:lpstr>Standard of Review</vt:lpstr>
      <vt:lpstr>Standard of Review</vt:lpstr>
      <vt:lpstr>Standard of Review</vt:lpstr>
      <vt:lpstr>Standard of Review</vt:lpstr>
      <vt:lpstr>McGinn v. Omaha 352 N.W.2d 545 (NE Sup. Ct. 1984)</vt:lpstr>
      <vt:lpstr>McGinn v. Omaha 352 N.W.2d 545 (NE Sup. Ct. 1984)</vt:lpstr>
      <vt:lpstr>McGinn v. Omaha 352 N.W.2d 545 (NE Sup. Ct. 1984)</vt:lpstr>
      <vt:lpstr>McGinn v. Omaha 352 N.W.2d 545 (NE Sup. Ct. 1984)</vt:lpstr>
      <vt:lpstr>McGinn v. Omaha 352 N.W.2d 545 (NE Sup. Ct. 1984)</vt:lpstr>
      <vt:lpstr>McGinn v. Omaha 352 N.W.2d 545 (NE Sup. Ct. 1984)</vt:lpstr>
      <vt:lpstr>McGinn v. Omaha 352 N.W.2d 545 (NE Sup. Ct. 1984)</vt:lpstr>
      <vt:lpstr>McGinn v. Omaha 352 N.W.2d 545 (NE Sup. Ct. 1984)</vt:lpstr>
      <vt:lpstr>McGinn v. Omaha 352 N.W.2d 545 (NE Sup. Ct. 1984)</vt:lpstr>
      <vt:lpstr>McGinn v. Omaha 352 N.W.2d 545 (NE Sup. Ct. 1984)</vt:lpstr>
      <vt:lpstr>McGinn v. Omaha 352 N.W.2d 545 (NE Sup. Ct. 1984)</vt:lpstr>
      <vt:lpstr>McGinn v. Omaha 352 N.W.2d 545 (NE Sup. Ct. 1984)</vt:lpstr>
      <vt:lpstr>McGinn v. Omaha 352 N.W.2d 545 (NE Sup. Ct. 1984)</vt:lpstr>
      <vt:lpstr>McGinn v. Omaha 352 N.W.2d 545 (NE Sup. Ct. 1984)</vt:lpstr>
      <vt:lpstr>McGinn v. Omaha 352 N.W.2d 545 (NE Sup. Ct. 1984)</vt:lpstr>
      <vt:lpstr>McGinn v. Omaha 352 N.W.2d 545 (NE Sup. Ct. 1984)</vt:lpstr>
      <vt:lpstr>McGinn v. Omaha 352 N.W.2d 545 (NE Sup. Ct. 1984)</vt:lpstr>
      <vt:lpstr>McGinn v. Omaha 352 N.W.2d 545 (NE Sup. Ct. 1984)</vt:lpstr>
      <vt:lpstr>McGinn v. Omaha 352 N.W.2d 545 (NE Sup. Ct. 1984)</vt:lpstr>
      <vt:lpstr>McGinn v. Omaha 352 N.W.2d 545 (NE Sup. Ct. 1984)</vt:lpstr>
      <vt:lpstr>McGinn v. Omaha 352 N.W.2d 545 (NE Sup. Ct. 1984)</vt:lpstr>
      <vt:lpstr>McGinn v. Omaha 352 N.W.2d 545 (NE Sup. Ct. 1984)</vt:lpstr>
      <vt:lpstr>McGinn v. Omaha 352 N.W.2d 545 (NE Sup. Ct. 1984)</vt:lpstr>
      <vt:lpstr>McGinn v. Omaha 352 N.W.2d 545 (NE Sup. Ct. 1984)</vt:lpstr>
      <vt:lpstr>McGinn v. Omaha 352 N.W.2d 545 (NE Sup. Ct. 1984)</vt:lpstr>
      <vt:lpstr>McGinn v. Omaha 352 N.W.2d 545 (NE Sup. Ct. 1984)</vt:lpstr>
      <vt:lpstr>McGinn v. Omaha 352 N.W.2d 545 (NE Sup. Ct. 1984)</vt:lpstr>
      <vt:lpstr>Mott v. City of Omaha 1993 Neb. App. LEXIS 358 (NE Ct. App. 1993)</vt:lpstr>
      <vt:lpstr>Mott v. City of Omaha 1993 Neb. App. LEXIS 358 (NE Ct. App. 1993)</vt:lpstr>
      <vt:lpstr>Mott v. City of Omaha 1993 Neb. App. LEXIS 358 (NE Ct. App. 1993)</vt:lpstr>
      <vt:lpstr>Mott v. City of Omaha 1993 Neb. App. LEXIS 358 (NE Ct. App. 1993)</vt:lpstr>
      <vt:lpstr>Mott v. City of Omaha 1993 Neb. App. LEXIS 358 (NE Ct. App. 1993)</vt:lpstr>
      <vt:lpstr>Mott v. City of Omaha 1993 Neb. App. LEXIS 358 (NE Ct. App. 1993)</vt:lpstr>
      <vt:lpstr>Mott v. City of Omaha 1993 Neb. App. LEXIS 358 (NE Ct. App. 1993)</vt:lpstr>
      <vt:lpstr>Mott v. City of Omaha 1993 Neb. App. LEXIS 358 (NE Ct. App. 1993)</vt:lpstr>
      <vt:lpstr>Mott v. City of Omaha 1993 Neb. App. LEXIS 358 (NE Ct. App. 1993)</vt:lpstr>
      <vt:lpstr>Mott v. City of Omaha 1993 Neb. App. LEXIS 358 (NE Ct. App. 1993)</vt:lpstr>
      <vt:lpstr>Mott v. City of Omaha 1993 Neb. App. LEXIS 358 (NE Ct. App. 1993)</vt:lpstr>
      <vt:lpstr>Mott v. City of Omaha 1993 Neb. App. LEXIS 358 (NE Ct. App. 1993)</vt:lpstr>
      <vt:lpstr>Mott v. City of Omaha 1993 Neb. App. LEXIS 358 (NE Ct. App. 1993)</vt:lpstr>
      <vt:lpstr>Mott v. City of Omaha 1993 Neb. App. LEXIS 358 (NE Ct. App. 1993)</vt:lpstr>
      <vt:lpstr>Mott v. City of Omaha 1993 Neb. App. LEXIS 358 (NE Ct. App. 1993)</vt:lpstr>
      <vt:lpstr>Holts v. City of Omaha 2002 Neb. App. LEXIS 203 (NE Ct. App. 2002)</vt:lpstr>
      <vt:lpstr>Holts v. City of Omaha 2002 Neb. App. LEXIS 203 (NE Ct. App. 2002)</vt:lpstr>
      <vt:lpstr>Holts v. City of Omaha 2002 Neb. App. LEXIS 203 (NE Ct. App. 2002)</vt:lpstr>
      <vt:lpstr>Holts v. City of Omaha 2002 Neb. App. LEXIS 203 (NE Ct. App. 2002)</vt:lpstr>
      <vt:lpstr>Holts v. City of Omaha 2002 Neb. App. LEXIS 203 (NE Ct. App. 2002)</vt:lpstr>
      <vt:lpstr>Holts v. City of Omaha 2002 Neb. App. LEXIS 203 (NE Ct. App. 2002)</vt:lpstr>
      <vt:lpstr>Holts v. City of Omaha 2002 Neb. App. LEXIS 203 (NE Ct. App. 2002)</vt:lpstr>
      <vt:lpstr>Holts v. City of Omaha 2002 Neb. App. LEXIS 203 (NE Ct. App. 2002)</vt:lpstr>
      <vt:lpstr>Holts v. City of Omaha 2002 Neb. App. LEXIS 203 (NE Ct. App. 2002)</vt:lpstr>
      <vt:lpstr>Holts v. City of Omaha 2002 Neb. App. LEXIS 203 (NE Ct. App. 2002)</vt:lpstr>
      <vt:lpstr>Holts v. City of Omaha 2002 Neb. App. LEXIS 203 (NE Ct. App. 2002)</vt:lpstr>
      <vt:lpstr>Holts v. City of Omaha 2002 Neb. App. LEXIS 203 (NE Ct. App. 2002)</vt:lpstr>
      <vt:lpstr>Holts v. City of Omaha 2002 Neb. App. LEXIS 203 (NE Ct. App. 2002)</vt:lpstr>
      <vt:lpstr>Holts v. City of Omaha 2002 Neb. App. LEXIS 203 (NE Ct. App. 2002)</vt:lpstr>
      <vt:lpstr>Holts v. City of Omaha 2002 Neb. App. LEXIS 203 (NE Ct. App. 2002)</vt:lpstr>
      <vt:lpstr>“The Omaha Cases”</vt:lpstr>
      <vt:lpstr>“The Omaha Cases”</vt:lpstr>
      <vt:lpstr>Sidewalk Trip and Fall</vt:lpstr>
      <vt:lpstr>Maloney v. City of Grand Forks  15 N.W.2d 769 (ND Sup. Ct. 1944)</vt:lpstr>
      <vt:lpstr>Joyce v. City of High Point 30 N.C.App. 346 (NC Ct. App. 1976)</vt:lpstr>
      <vt:lpstr>Roman v. City of Plainfield 388 N.J. Super. 527 (NJ Super. Ct. App. 2006)</vt:lpstr>
      <vt:lpstr>Roman v. City of Plainfield 388 N.J. Super. 527 (NJ Super. Ct. App. 2006)</vt:lpstr>
      <vt:lpstr>Moore v. County of Union 2006 N.J. Super. LEXIS 2884 (NJ Super. Ct. App. 2006)</vt:lpstr>
      <vt:lpstr>Moore v. County of Union 2006 N.J. Super. LEXIS 2884 (NJ Super. Ct. App. 2006)</vt:lpstr>
      <vt:lpstr>Moore v. County of Union 2006 N.J. Super. LEXIS 2884 (NJ Super. Ct. App. 2006)</vt:lpstr>
      <vt:lpstr>Street Obstructions</vt:lpstr>
      <vt:lpstr>Brown v. State Highway Com 202 Kan. 1 (KS Sup. Ct. 1968)</vt:lpstr>
      <vt:lpstr>Brown v. State Highway Com 202 Kan. 1 (KS Sup. Ct. 1968)</vt:lpstr>
      <vt:lpstr>Brown v. State Highway Com 202 Kan. 1 (KS Sup. Ct. 1968)</vt:lpstr>
      <vt:lpstr>Brown v. State Highway Com 202 Kan. 1 (KS Sup. Ct. 1968)</vt:lpstr>
      <vt:lpstr>Stop Sign Cases</vt:lpstr>
      <vt:lpstr>Embler v. Wallkill 10 N.Y.S 797 (NY Sup. Ct. 1890)</vt:lpstr>
      <vt:lpstr>Embler v. Wallkill 10 N.Y.S 797 (NY Sup. Ct. 1890)</vt:lpstr>
      <vt:lpstr>Williams v. Davis 974 So. 2d 1052 (FL Supr. Ct. 2007)</vt:lpstr>
      <vt:lpstr>Williams v. Davis 974 So. 2d 1052 (FL Supr. Ct. 2007)</vt:lpstr>
      <vt:lpstr>Williams v. Davis 974 So. 2d 1052 (FL Supr. Ct. 2007)</vt:lpstr>
      <vt:lpstr>Williams v. Davis 974 So. 2d 1052 (FL Supr. Ct. 2007)</vt:lpstr>
      <vt:lpstr>Williams v. Davis 974 So. 2d 1052 (FL Supr. Ct. 2007)</vt:lpstr>
      <vt:lpstr>Williams v. Davis 974 So. 2d 1052 (FL Supr. Ct. 2007)</vt:lpstr>
      <vt:lpstr>Williams v. Davis 974 So. 2d 1052 (FL Supr. Ct. 2007)</vt:lpstr>
      <vt:lpstr>Property Rights</vt:lpstr>
      <vt:lpstr>Colston v. St. Joseph  106 Mo. App. 714 (MO Ct. App. 1904)</vt:lpstr>
      <vt:lpstr>Colston v. St. Joseph  106 Mo. App. 714 (MO Ct. App. 1904)</vt:lpstr>
      <vt:lpstr>City of Paola v. Wentz 79 Kan. 148 (KS Sup. Ct. 1908)</vt:lpstr>
      <vt:lpstr>City of Paola v. Wentz 79 Kan. 148 (KS Sup. Ct. 1908)</vt:lpstr>
      <vt:lpstr>City of Paola v. Wentz 79 Kan. 148 (KS Sup. Ct. 1908)</vt:lpstr>
      <vt:lpstr>Carstens v. De Sellem 82 Wash. 643 (WA Supr. Ct. 1914)</vt:lpstr>
      <vt:lpstr>Carstens v. De Sellem 82 Wash. 643 (WA Supr. Ct. 1914)</vt:lpstr>
      <vt:lpstr>Carstens v. De Sellem 82 Wash. 643 (WA Supr. Ct. 1914)</vt:lpstr>
      <vt:lpstr>Carstens v. De Sellem 82 Wash. 643 (WA Supr. Ct. 1914)</vt:lpstr>
      <vt:lpstr>Summary</vt:lpstr>
      <vt:lpstr>Case Illustrations in Urban Forestry Law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Case Illustrations from Kansas Tree Law</dc:title>
  <dc:creator>Reviewer 1</dc:creator>
  <cp:lastModifiedBy>Reviewer 1</cp:lastModifiedBy>
  <cp:revision>94</cp:revision>
  <dcterms:created xsi:type="dcterms:W3CDTF">2023-12-17T00:52:32Z</dcterms:created>
  <dcterms:modified xsi:type="dcterms:W3CDTF">2025-01-05T05:12:51Z</dcterms:modified>
</cp:coreProperties>
</file>