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62"/>
  </p:notesMasterIdLst>
  <p:sldIdLst>
    <p:sldId id="256" r:id="rId2"/>
    <p:sldId id="278" r:id="rId3"/>
    <p:sldId id="432" r:id="rId4"/>
    <p:sldId id="433" r:id="rId5"/>
    <p:sldId id="425" r:id="rId6"/>
    <p:sldId id="427" r:id="rId7"/>
    <p:sldId id="426" r:id="rId8"/>
    <p:sldId id="459" r:id="rId9"/>
    <p:sldId id="428" r:id="rId10"/>
    <p:sldId id="429" r:id="rId11"/>
    <p:sldId id="439" r:id="rId12"/>
    <p:sldId id="438" r:id="rId13"/>
    <p:sldId id="436" r:id="rId14"/>
    <p:sldId id="441" r:id="rId15"/>
    <p:sldId id="442" r:id="rId16"/>
    <p:sldId id="444" r:id="rId17"/>
    <p:sldId id="443" r:id="rId18"/>
    <p:sldId id="448" r:id="rId19"/>
    <p:sldId id="450" r:id="rId20"/>
    <p:sldId id="451" r:id="rId21"/>
    <p:sldId id="494" r:id="rId22"/>
    <p:sldId id="453" r:id="rId23"/>
    <p:sldId id="492" r:id="rId24"/>
    <p:sldId id="455" r:id="rId25"/>
    <p:sldId id="458" r:id="rId26"/>
    <p:sldId id="470" r:id="rId27"/>
    <p:sldId id="457" r:id="rId28"/>
    <p:sldId id="488" r:id="rId29"/>
    <p:sldId id="447" r:id="rId30"/>
    <p:sldId id="489" r:id="rId31"/>
    <p:sldId id="446" r:id="rId32"/>
    <p:sldId id="491" r:id="rId33"/>
    <p:sldId id="490" r:id="rId34"/>
    <p:sldId id="493" r:id="rId35"/>
    <p:sldId id="460" r:id="rId36"/>
    <p:sldId id="486" r:id="rId37"/>
    <p:sldId id="474" r:id="rId38"/>
    <p:sldId id="475" r:id="rId39"/>
    <p:sldId id="476" r:id="rId40"/>
    <p:sldId id="461" r:id="rId41"/>
    <p:sldId id="496" r:id="rId42"/>
    <p:sldId id="477" r:id="rId43"/>
    <p:sldId id="478" r:id="rId44"/>
    <p:sldId id="479" r:id="rId45"/>
    <p:sldId id="487" r:id="rId46"/>
    <p:sldId id="467" r:id="rId47"/>
    <p:sldId id="463" r:id="rId48"/>
    <p:sldId id="480" r:id="rId49"/>
    <p:sldId id="482" r:id="rId50"/>
    <p:sldId id="483" r:id="rId51"/>
    <p:sldId id="481" r:id="rId52"/>
    <p:sldId id="464" r:id="rId53"/>
    <p:sldId id="484" r:id="rId54"/>
    <p:sldId id="495" r:id="rId55"/>
    <p:sldId id="485" r:id="rId56"/>
    <p:sldId id="473" r:id="rId57"/>
    <p:sldId id="468" r:id="rId58"/>
    <p:sldId id="471" r:id="rId59"/>
    <p:sldId id="472" r:id="rId60"/>
    <p:sldId id="46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F04D80-0D7C-4B74-A81A-EDB79C334C29}">
          <p14:sldIdLst>
            <p14:sldId id="256"/>
            <p14:sldId id="278"/>
            <p14:sldId id="432"/>
            <p14:sldId id="433"/>
            <p14:sldId id="425"/>
            <p14:sldId id="427"/>
            <p14:sldId id="426"/>
            <p14:sldId id="459"/>
            <p14:sldId id="428"/>
            <p14:sldId id="429"/>
            <p14:sldId id="439"/>
            <p14:sldId id="438"/>
            <p14:sldId id="436"/>
            <p14:sldId id="441"/>
            <p14:sldId id="442"/>
            <p14:sldId id="444"/>
            <p14:sldId id="443"/>
            <p14:sldId id="448"/>
            <p14:sldId id="450"/>
            <p14:sldId id="451"/>
            <p14:sldId id="494"/>
            <p14:sldId id="453"/>
            <p14:sldId id="492"/>
            <p14:sldId id="455"/>
            <p14:sldId id="458"/>
            <p14:sldId id="470"/>
            <p14:sldId id="457"/>
            <p14:sldId id="488"/>
            <p14:sldId id="447"/>
            <p14:sldId id="489"/>
            <p14:sldId id="446"/>
            <p14:sldId id="491"/>
            <p14:sldId id="490"/>
            <p14:sldId id="493"/>
            <p14:sldId id="460"/>
            <p14:sldId id="486"/>
            <p14:sldId id="474"/>
            <p14:sldId id="475"/>
            <p14:sldId id="476"/>
            <p14:sldId id="461"/>
            <p14:sldId id="496"/>
            <p14:sldId id="477"/>
            <p14:sldId id="478"/>
            <p14:sldId id="479"/>
            <p14:sldId id="487"/>
            <p14:sldId id="467"/>
            <p14:sldId id="463"/>
            <p14:sldId id="480"/>
            <p14:sldId id="482"/>
            <p14:sldId id="483"/>
            <p14:sldId id="481"/>
            <p14:sldId id="464"/>
            <p14:sldId id="484"/>
            <p14:sldId id="495"/>
            <p14:sldId id="485"/>
            <p14:sldId id="473"/>
            <p14:sldId id="468"/>
            <p14:sldId id="471"/>
            <p14:sldId id="472"/>
            <p14:sldId id="4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3396" autoAdjust="0"/>
  </p:normalViewPr>
  <p:slideViewPr>
    <p:cSldViewPr snapToGrid="0">
      <p:cViewPr varScale="1">
        <p:scale>
          <a:sx n="72" d="100"/>
          <a:sy n="72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8BC4-ADCC-4BC7-944F-C34D2F7A051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5452-F542-491B-BA5C-F349F2386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1772: pine tree riots</a:t>
            </a:r>
          </a:p>
          <a:p>
            <a:r>
              <a:rPr lang="en-US" dirty="0"/>
              <a:t>1776: independence</a:t>
            </a:r>
          </a:p>
          <a:p>
            <a:r>
              <a:rPr lang="en-US" dirty="0"/>
              <a:t>1788: constitution ratified</a:t>
            </a:r>
          </a:p>
          <a:p>
            <a:r>
              <a:rPr lang="en-US" dirty="0"/>
              <a:t>1791: bill of rights ratified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2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22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4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34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3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 of Hinsdale, 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7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3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1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60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0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8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9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 of Montebello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94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 of Montebello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0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 of Montebello</a:t>
            </a:r>
          </a:p>
          <a:p>
            <a:r>
              <a:rPr lang="en-US" dirty="0"/>
              <a:t>Charged with violating Montebello ordinance, </a:t>
            </a:r>
          </a:p>
          <a:p>
            <a:r>
              <a:rPr lang="en-US" dirty="0"/>
              <a:t>Started application to appeal the fine imposed with the city, but then moved the court to dismiss for invalid ordinance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98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 of Lancaster,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71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47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 Rights: e.g. Right to marry, Right to have children</a:t>
            </a:r>
          </a:p>
          <a:p>
            <a:r>
              <a:rPr lang="en-US" dirty="0"/>
              <a:t>Suspect Class: e.g. race, color, creed, religion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8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 Rights: e.g. Right to marry, Right to have children</a:t>
            </a:r>
          </a:p>
          <a:p>
            <a:r>
              <a:rPr lang="en-US" dirty="0"/>
              <a:t>Suspect Class: e.g. race, color, creed, religion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39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1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0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01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42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removal requires replanting on site</a:t>
            </a:r>
          </a:p>
          <a:p>
            <a:r>
              <a:rPr lang="en-US" dirty="0"/>
              <a:t>Or if not feasible, then payment into “tree escrow fund” to facilitate offsite planting</a:t>
            </a:r>
          </a:p>
          <a:p>
            <a:r>
              <a:rPr lang="en-US" dirty="0"/>
              <a:t>6-12” DBH: $200 per tree</a:t>
            </a:r>
          </a:p>
          <a:p>
            <a:r>
              <a:rPr lang="en-US" dirty="0"/>
              <a:t>12-18” DBH: $400 per tree</a:t>
            </a:r>
          </a:p>
          <a:p>
            <a:r>
              <a:rPr lang="en-US" dirty="0"/>
              <a:t>18-24” DBH: $600 per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8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23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5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62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23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3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54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13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02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40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“…removal of regulated trees triggers the mitigation requirements, </a:t>
            </a:r>
            <a:r>
              <a:rPr lang="en-US" sz="1200" i="1" u="sng" dirty="0"/>
              <a:t>regardless</a:t>
            </a:r>
            <a:r>
              <a:rPr lang="en-US" sz="1200" dirty="0"/>
              <a:t> of the specific impact caused by their removal.”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9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Township of Canton,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0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1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Issued a stop-work order, conditioned upon payment of tree replacement fine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4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6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9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B379-6C0D-4AFD-8F55-C8AFE57CCC9D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Your Tree Protection Ordinance Constitutional?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505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53A4-8449-49CE-3DA1-23B1DE5E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429" y="1264555"/>
            <a:ext cx="8965328" cy="6899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Lancaster v. Richardson</a:t>
            </a:r>
            <a:br>
              <a:rPr lang="en-US" sz="4400" dirty="0"/>
            </a:br>
            <a:r>
              <a:rPr lang="en-US" sz="4400" dirty="0"/>
              <a:t>(1871 NY Sup. Ct. App.)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C2A3F277-4B92-4AF6-6356-4CA354FC7468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DE31E-0048-0F57-B218-C09D541F5CAE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7275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“A law that would place trees…under the care of the public officers…would be a very wholesome…exercise of legislative power.”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D2AC8D-6013-A7BF-6BC5-D4702289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i="1" dirty="0"/>
              <a:t>Lancaster v. Richardson</a:t>
            </a:r>
            <a:br>
              <a:rPr lang="en-US" sz="4400" dirty="0"/>
            </a:br>
            <a:r>
              <a:rPr lang="en-US" sz="4400" dirty="0"/>
              <a:t>(1871 NY Sup. Ct. App.)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4EAFC5F-9CD3-BEE0-F291-D435C5B73887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4683-DF23-C4D8-32E6-6E917D4AD3BF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1228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“A law that would place trees…under the care of the public officers…would be a very wholesome…exercise of legislative power.”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D2AC8D-6013-A7BF-6BC5-D4702289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i="1" dirty="0"/>
              <a:t>Lancaster v. Richardson</a:t>
            </a:r>
            <a:br>
              <a:rPr lang="en-US" sz="4400" dirty="0"/>
            </a:br>
            <a:r>
              <a:rPr lang="en-US" sz="4400" dirty="0"/>
              <a:t>(1871 NY Sup. Ct. App.)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E8035078-7ED9-89D6-2878-BE0C90DA4713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8869-12DD-89AF-98C7-63C2C8176AEA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6590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“A law that would place trees…under the care of the public officers…would be a very wholesome…exercise of legislative power.”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“Before the public can…say that a man cannot cut down his own trees, they must have acquired an interest therein by purchase or by the right of eminent domain.”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D2AC8D-6013-A7BF-6BC5-D4702289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i="1" dirty="0"/>
              <a:t>Lancaster v. Richardson</a:t>
            </a:r>
            <a:br>
              <a:rPr lang="en-US" sz="4400" dirty="0"/>
            </a:br>
            <a:r>
              <a:rPr lang="en-US" sz="4400" dirty="0"/>
              <a:t>(1871 NY Sup. Ct. App.)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71B08EB-A1F9-B3FF-BA1B-E6311B672A73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18D07-B8A1-9E36-CF35-425FBE3405BA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63056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29C34-39C6-EE98-280A-69E9EF39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334" y="1966356"/>
            <a:ext cx="10647666" cy="47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29C34-39C6-EE98-280A-69E9EF39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335" y="1966356"/>
            <a:ext cx="10647663" cy="47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9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29C34-39C6-EE98-280A-69E9EF39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335" y="1966356"/>
            <a:ext cx="10647663" cy="47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10C35096-983B-1038-2DBD-B1FE63D84372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9BA0C-7DB0-DF0E-5699-DD7A94F77CB9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36892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9170AB8-A5ED-4C85-5525-93A1A71559CD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persons, houses, papers, and effects, against unreasonable searches and seizures.”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DCAD9-B06D-0E37-E42F-508503877F80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5698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84208B2-C292-BBC5-6065-DE62115967DE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persons, houses, papers, and effects, against </a:t>
            </a:r>
            <a:r>
              <a:rPr lang="en-US" sz="2800" i="1" u="sng" dirty="0"/>
              <a:t>unreasonable</a:t>
            </a:r>
            <a:r>
              <a:rPr lang="en-US" sz="2800" dirty="0"/>
              <a:t> searches and </a:t>
            </a:r>
            <a:r>
              <a:rPr lang="en-US" sz="2800" i="1" u="sng" dirty="0"/>
              <a:t>seizures</a:t>
            </a:r>
            <a:r>
              <a:rPr lang="en-US" sz="28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3A55F-EC7F-E4B3-3088-587CB65BAE1D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6436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B679BB-FD80-4D8B-BAE9-60C7022B9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2" y="81278"/>
            <a:ext cx="7559749" cy="6220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F15517-FF6D-6BAB-E3C1-F0024D78378A}"/>
              </a:ext>
            </a:extLst>
          </p:cNvPr>
          <p:cNvSpPr txBox="1"/>
          <p:nvPr/>
        </p:nvSpPr>
        <p:spPr>
          <a:xfrm>
            <a:off x="8027581" y="6400800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Weare</a:t>
            </a:r>
            <a:r>
              <a:rPr lang="en-US" b="1" dirty="0"/>
              <a:t>, NH (1772)</a:t>
            </a:r>
          </a:p>
        </p:txBody>
      </p:sp>
    </p:spTree>
    <p:extLst>
      <p:ext uri="{BB962C8B-B14F-4D97-AF65-F5344CB8AC3E}">
        <p14:creationId xmlns:p14="http://schemas.microsoft.com/office/powerpoint/2010/main" val="259191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17C72403-4F9C-6390-8F6E-0B3D2FF68050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</a:t>
            </a:r>
            <a:r>
              <a:rPr lang="en-US" sz="2800" strike="sngStrike" dirty="0"/>
              <a:t>persons</a:t>
            </a:r>
            <a:r>
              <a:rPr lang="en-US" sz="2800" dirty="0"/>
              <a:t>, </a:t>
            </a:r>
            <a:r>
              <a:rPr lang="en-US" sz="2800" strike="sngStrike" dirty="0"/>
              <a:t>houses</a:t>
            </a:r>
            <a:r>
              <a:rPr lang="en-US" sz="2800" dirty="0"/>
              <a:t>, </a:t>
            </a:r>
            <a:r>
              <a:rPr lang="en-US" sz="2800" strike="sngStrike" dirty="0"/>
              <a:t>papers</a:t>
            </a:r>
            <a:r>
              <a:rPr lang="en-US" sz="2800" dirty="0"/>
              <a:t>, and effects, against </a:t>
            </a:r>
            <a:r>
              <a:rPr lang="en-US" sz="2800" i="1" u="sng" dirty="0"/>
              <a:t>unreasonable</a:t>
            </a:r>
            <a:r>
              <a:rPr lang="en-US" sz="2800" dirty="0"/>
              <a:t> searches and </a:t>
            </a:r>
            <a:r>
              <a:rPr lang="en-US" sz="2800" i="1" u="sng" dirty="0"/>
              <a:t>seizures</a:t>
            </a:r>
            <a:r>
              <a:rPr lang="en-US" sz="28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ED708-8DF9-3DBC-EC90-1E0154A613D0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02978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17C72403-4F9C-6390-8F6E-0B3D2FF68050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</a:t>
            </a:r>
            <a:r>
              <a:rPr lang="en-US" sz="2800" strike="sngStrike" dirty="0"/>
              <a:t>persons</a:t>
            </a:r>
            <a:r>
              <a:rPr lang="en-US" sz="2800" dirty="0"/>
              <a:t>, </a:t>
            </a:r>
            <a:r>
              <a:rPr lang="en-US" sz="2800" strike="sngStrike" dirty="0"/>
              <a:t>houses</a:t>
            </a:r>
            <a:r>
              <a:rPr lang="en-US" sz="2800" dirty="0"/>
              <a:t>, </a:t>
            </a:r>
            <a:r>
              <a:rPr lang="en-US" sz="2800" strike="sngStrike" dirty="0"/>
              <a:t>papers</a:t>
            </a:r>
            <a:r>
              <a:rPr lang="en-US" sz="2800" dirty="0"/>
              <a:t>, and </a:t>
            </a:r>
            <a:r>
              <a:rPr lang="en-US" sz="2800" b="1" dirty="0"/>
              <a:t>effects</a:t>
            </a:r>
            <a:r>
              <a:rPr lang="en-US" sz="2800" dirty="0"/>
              <a:t>, against </a:t>
            </a:r>
            <a:r>
              <a:rPr lang="en-US" sz="2800" i="1" u="sng" dirty="0"/>
              <a:t>unreasonable</a:t>
            </a:r>
            <a:r>
              <a:rPr lang="en-US" sz="2800" dirty="0"/>
              <a:t> searches and </a:t>
            </a:r>
            <a:r>
              <a:rPr lang="en-US" sz="2800" i="1" u="sng" dirty="0"/>
              <a:t>seizures</a:t>
            </a:r>
            <a:r>
              <a:rPr lang="en-US" sz="28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ED708-8DF9-3DBC-EC90-1E0154A613D0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2930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53BF5648-0242-372B-FF72-64CEFC5E8F8A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</a:t>
            </a:r>
            <a:r>
              <a:rPr lang="en-US" sz="2800" strike="sngStrike" dirty="0"/>
              <a:t>persons</a:t>
            </a:r>
            <a:r>
              <a:rPr lang="en-US" sz="2800" dirty="0"/>
              <a:t>, </a:t>
            </a:r>
            <a:r>
              <a:rPr lang="en-US" sz="2800" strike="sngStrike" dirty="0"/>
              <a:t>houses</a:t>
            </a:r>
            <a:r>
              <a:rPr lang="en-US" sz="2800" dirty="0"/>
              <a:t>, </a:t>
            </a:r>
            <a:r>
              <a:rPr lang="en-US" sz="2800" strike="sngStrike" dirty="0"/>
              <a:t>papers</a:t>
            </a:r>
            <a:r>
              <a:rPr lang="en-US" sz="2800" dirty="0"/>
              <a:t>, and </a:t>
            </a:r>
            <a:r>
              <a:rPr lang="en-US" sz="2800" strike="sngStrike" dirty="0"/>
              <a:t>effects</a:t>
            </a:r>
            <a:r>
              <a:rPr lang="en-US" sz="2800" dirty="0"/>
              <a:t>, against </a:t>
            </a:r>
            <a:r>
              <a:rPr lang="en-US" sz="2800" i="1" u="sng" dirty="0"/>
              <a:t>unreasonable</a:t>
            </a:r>
            <a:r>
              <a:rPr lang="en-US" sz="2800" dirty="0"/>
              <a:t> searches and </a:t>
            </a:r>
            <a:r>
              <a:rPr lang="en-US" sz="2800" i="1" u="sng" dirty="0"/>
              <a:t>seizures</a:t>
            </a:r>
            <a:r>
              <a:rPr lang="en-US" sz="28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CD70-8B42-49DF-1C99-B58FE85256E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9633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53BF5648-0242-372B-FF72-64CEFC5E8F8A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Preserves the right of the people “to be secure in their </a:t>
            </a:r>
            <a:r>
              <a:rPr lang="en-US" sz="2800" strike="sngStrike" dirty="0"/>
              <a:t>persons</a:t>
            </a:r>
            <a:r>
              <a:rPr lang="en-US" sz="2800" dirty="0"/>
              <a:t>, </a:t>
            </a:r>
            <a:r>
              <a:rPr lang="en-US" sz="2800" strike="sngStrike" dirty="0"/>
              <a:t>houses</a:t>
            </a:r>
            <a:r>
              <a:rPr lang="en-US" sz="2800" dirty="0"/>
              <a:t>, </a:t>
            </a:r>
            <a:r>
              <a:rPr lang="en-US" sz="2800" strike="sngStrike" dirty="0"/>
              <a:t>papers</a:t>
            </a:r>
            <a:r>
              <a:rPr lang="en-US" sz="2800" dirty="0"/>
              <a:t>, and </a:t>
            </a:r>
            <a:r>
              <a:rPr lang="en-US" sz="2800" strike="sngStrike" dirty="0"/>
              <a:t>effects</a:t>
            </a:r>
            <a:r>
              <a:rPr lang="en-US" sz="2800" dirty="0"/>
              <a:t>, against </a:t>
            </a:r>
            <a:r>
              <a:rPr lang="en-US" sz="2800" i="1" u="sng" dirty="0"/>
              <a:t>unreasonable</a:t>
            </a:r>
            <a:r>
              <a:rPr lang="en-US" sz="2800" dirty="0"/>
              <a:t> searches and </a:t>
            </a:r>
            <a:r>
              <a:rPr lang="en-US" sz="2800" i="1" u="sng" dirty="0"/>
              <a:t>seizures</a:t>
            </a:r>
            <a:r>
              <a:rPr lang="en-US" sz="2800" dirty="0"/>
              <a:t>.”</a:t>
            </a:r>
          </a:p>
          <a:p>
            <a:r>
              <a:rPr lang="en-US" sz="2800" dirty="0"/>
              <a:t>Ordinance does not implicate 4</a:t>
            </a:r>
            <a:r>
              <a:rPr lang="en-US" sz="2800" baseline="30000" dirty="0"/>
              <a:t>th</a:t>
            </a:r>
            <a:r>
              <a:rPr lang="en-US" sz="2800" dirty="0"/>
              <a:t> 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CD70-8B42-49DF-1C99-B58FE85256E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13760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6904D9B-DD74-0AAA-D74A-0DB23004DA7F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9851"/>
          </a:xfrm>
        </p:spPr>
        <p:txBody>
          <a:bodyPr>
            <a:norm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45124-CA79-67EA-C11F-77FBBB01C19A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0769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AB4D895-1C8E-0330-8EA2-A08E8527AB3F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9851"/>
          </a:xfrm>
        </p:spPr>
        <p:txBody>
          <a:bodyPr>
            <a:norm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“Excessive bail shall not be required, nor </a:t>
            </a:r>
            <a:r>
              <a:rPr lang="en-US" sz="2800" i="1" u="sng" dirty="0"/>
              <a:t>excessive fines</a:t>
            </a:r>
            <a:r>
              <a:rPr lang="en-US" sz="2800" dirty="0"/>
              <a:t> imposed, nor cruel and unusual punishments inflicted.”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A50F-D37E-17B4-39C3-C520F9D0633F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56687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AB4D895-1C8E-0330-8EA2-A08E8527AB3F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9851"/>
          </a:xfrm>
        </p:spPr>
        <p:txBody>
          <a:bodyPr>
            <a:norm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“Excessive bail shall not be required, nor </a:t>
            </a:r>
            <a:r>
              <a:rPr lang="en-US" sz="2800" i="1" u="sng" dirty="0"/>
              <a:t>excessive fines</a:t>
            </a:r>
            <a:r>
              <a:rPr lang="en-US" sz="2800" dirty="0"/>
              <a:t> imposed, nor cruel and unusual punishments inflicted.”</a:t>
            </a:r>
          </a:p>
          <a:p>
            <a:r>
              <a:rPr lang="en-US" sz="2800" dirty="0"/>
              <a:t>“limits the government’s power to extract payments…as punishment”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1A50F-D37E-17B4-39C3-C520F9D0633F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9211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1370FB0A-47C3-3C07-20A8-B649FF0C3246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9851"/>
          </a:xfrm>
        </p:spPr>
        <p:txBody>
          <a:bodyPr>
            <a:norm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“Excessive bail shall not be required, nor </a:t>
            </a:r>
            <a:r>
              <a:rPr lang="en-US" sz="2800" i="1" u="sng" dirty="0"/>
              <a:t>excessive fines</a:t>
            </a:r>
            <a:r>
              <a:rPr lang="en-US" sz="2800" dirty="0"/>
              <a:t> imposed, nor cruel and unusual punishments inflicted.”</a:t>
            </a:r>
          </a:p>
          <a:p>
            <a:r>
              <a:rPr lang="en-US" sz="2800" dirty="0"/>
              <a:t>“limits the government’s power to extract payments…as punishment”</a:t>
            </a:r>
          </a:p>
          <a:p>
            <a:r>
              <a:rPr lang="en-US" sz="2800" dirty="0"/>
              <a:t>“[The tree replacement fine] is </a:t>
            </a:r>
            <a:r>
              <a:rPr lang="en-US" sz="2800" i="1" u="sng" dirty="0"/>
              <a:t>remedial</a:t>
            </a:r>
            <a:r>
              <a:rPr lang="en-US" sz="2800" dirty="0"/>
              <a:t>, not punitive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5342E-5C6D-50A0-D2EE-4319BD7C238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385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1370FB0A-47C3-3C07-20A8-B649FF0C3246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79851"/>
          </a:xfrm>
        </p:spPr>
        <p:txBody>
          <a:bodyPr>
            <a:norm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A:</a:t>
            </a:r>
          </a:p>
          <a:p>
            <a:r>
              <a:rPr lang="en-US" sz="2800" dirty="0"/>
              <a:t>“Excessive bail shall not be required, nor </a:t>
            </a:r>
            <a:r>
              <a:rPr lang="en-US" sz="2800" i="1" u="sng" dirty="0"/>
              <a:t>excessive fines</a:t>
            </a:r>
            <a:r>
              <a:rPr lang="en-US" sz="2800" dirty="0"/>
              <a:t> imposed, nor cruel and unusual punishments inflicted.”</a:t>
            </a:r>
          </a:p>
          <a:p>
            <a:r>
              <a:rPr lang="en-US" sz="2800" dirty="0"/>
              <a:t>“limits the government’s power to extract payments…as punishment”</a:t>
            </a:r>
          </a:p>
          <a:p>
            <a:r>
              <a:rPr lang="en-US" sz="2800" dirty="0"/>
              <a:t>“[The tree replacement fine] is </a:t>
            </a:r>
            <a:r>
              <a:rPr lang="en-US" sz="2800" i="1" u="sng" dirty="0"/>
              <a:t>remedial</a:t>
            </a:r>
            <a:r>
              <a:rPr lang="en-US" sz="2800" dirty="0"/>
              <a:t>, not punitive, </a:t>
            </a:r>
            <a:r>
              <a:rPr lang="en-US" sz="2800" i="1" u="sng" dirty="0"/>
              <a:t>so it does not implicate the 8</a:t>
            </a:r>
            <a:r>
              <a:rPr lang="en-US" sz="2800" i="1" u="sng" baseline="30000" dirty="0"/>
              <a:t>th</a:t>
            </a:r>
            <a:r>
              <a:rPr lang="en-US" sz="2800" i="1" u="sng" dirty="0"/>
              <a:t> A</a:t>
            </a:r>
            <a:r>
              <a:rPr lang="en-US" sz="28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5342E-5C6D-50A0-D2EE-4319BD7C238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34889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0F8D932-C6D4-DF88-34CE-5AA0FCB4FD7A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CB914-2CDC-28F5-CF58-204F1AC52B4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4085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</p:spTree>
    <p:extLst>
      <p:ext uri="{BB962C8B-B14F-4D97-AF65-F5344CB8AC3E}">
        <p14:creationId xmlns:p14="http://schemas.microsoft.com/office/powerpoint/2010/main" val="141731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0F8D932-C6D4-DF88-34CE-5AA0FCB4FD7A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CB914-2CDC-28F5-CF58-204F1AC52B4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</a:p>
          <a:p>
            <a:pPr lvl="1"/>
            <a:r>
              <a:rPr lang="en-US" sz="2600" dirty="0"/>
              <a:t>“[Canton]may not leverage its legitimate interest in mitigation to pursue governmental ends that lack an </a:t>
            </a:r>
            <a:r>
              <a:rPr lang="en-US" sz="2600" i="1" u="sng" dirty="0"/>
              <a:t>essential nexus</a:t>
            </a:r>
            <a:r>
              <a:rPr lang="en-US" sz="2600" dirty="0"/>
              <a:t> and </a:t>
            </a:r>
            <a:r>
              <a:rPr lang="en-US" sz="2600" i="1" u="sng" dirty="0"/>
              <a:t>rough proportionality</a:t>
            </a:r>
            <a:r>
              <a:rPr lang="en-US" sz="2600" dirty="0"/>
              <a:t> to those impacts.”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1257569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E087F32-02F8-3E3B-15AC-0FF821B1EFBE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48318-BD70-8AD0-E728-ED983F1C0B8E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2260"/>
          </a:xfrm>
        </p:spPr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</a:p>
          <a:p>
            <a:pPr lvl="1"/>
            <a:r>
              <a:rPr lang="en-US" sz="2600" dirty="0"/>
              <a:t>Tree removal “triggers the mitigation requirements, </a:t>
            </a:r>
            <a:r>
              <a:rPr lang="en-US" sz="2600" i="1" u="sng" dirty="0"/>
              <a:t>regardless</a:t>
            </a:r>
            <a:r>
              <a:rPr lang="en-US" sz="2600" dirty="0"/>
              <a:t> of the specific impact caused by their removal.”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366557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E087F32-02F8-3E3B-15AC-0FF821B1EFBE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48318-BD70-8AD0-E728-ED983F1C0B8E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2260"/>
          </a:xfrm>
        </p:spPr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</a:p>
          <a:p>
            <a:pPr lvl="1"/>
            <a:r>
              <a:rPr lang="en-US" sz="2600" dirty="0"/>
              <a:t>Tree removal “triggers the mitigation requirements, </a:t>
            </a:r>
            <a:r>
              <a:rPr lang="en-US" sz="2600" i="1" u="sng" dirty="0"/>
              <a:t>regardless</a:t>
            </a:r>
            <a:r>
              <a:rPr lang="en-US" sz="2600" dirty="0"/>
              <a:t> of the specific impact caused by their removal.”</a:t>
            </a:r>
          </a:p>
          <a:p>
            <a:pPr lvl="1"/>
            <a:r>
              <a:rPr lang="en-US" sz="2600" dirty="0"/>
              <a:t>Canton failed to show “tree removal effects a certain level of environmental degradation on the surrounding area.”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982390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E087F32-02F8-3E3B-15AC-0FF821B1EFBE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48318-BD70-8AD0-E728-ED983F1C0B8E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2260"/>
          </a:xfrm>
        </p:spPr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</a:p>
          <a:p>
            <a:pPr lvl="1"/>
            <a:r>
              <a:rPr lang="en-US" sz="2600" dirty="0"/>
              <a:t>Tree removal “triggers the mitigation requirements, </a:t>
            </a:r>
            <a:r>
              <a:rPr lang="en-US" sz="2600" i="1" u="sng" dirty="0"/>
              <a:t>regardless</a:t>
            </a:r>
            <a:r>
              <a:rPr lang="en-US" sz="2600" dirty="0"/>
              <a:t> of the specific impact caused by their removal.”</a:t>
            </a:r>
          </a:p>
          <a:p>
            <a:pPr lvl="1"/>
            <a:r>
              <a:rPr lang="en-US" sz="2600" dirty="0"/>
              <a:t>Canton failed to show “tree removal effects a certain level of environmental degradation on the surrounding area.”</a:t>
            </a:r>
          </a:p>
          <a:p>
            <a:pPr lvl="1"/>
            <a:r>
              <a:rPr lang="en-US" sz="2600" dirty="0"/>
              <a:t>“Canton’s Tree Ordinance, as applied to F.P.,</a:t>
            </a:r>
            <a:br>
              <a:rPr lang="en-US" sz="2600" dirty="0"/>
            </a:br>
            <a:r>
              <a:rPr lang="en-US" sz="2600" dirty="0"/>
              <a:t>…is thus an </a:t>
            </a:r>
            <a:r>
              <a:rPr lang="en-US" sz="2600" i="1" u="sng" dirty="0"/>
              <a:t>unconstitutional condition</a:t>
            </a:r>
            <a:r>
              <a:rPr lang="en-US" sz="26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1232814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E087F32-02F8-3E3B-15AC-0FF821B1EFBE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48318-BD70-8AD0-E728-ED983F1C0B8E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2260"/>
          </a:xfrm>
        </p:spPr>
        <p:txBody>
          <a:bodyPr>
            <a:normAutofit/>
          </a:bodyPr>
          <a:lstStyle/>
          <a:p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 Exactions: </a:t>
            </a:r>
          </a:p>
          <a:p>
            <a:pPr lvl="1"/>
            <a:r>
              <a:rPr lang="en-US" sz="2600" dirty="0"/>
              <a:t>Tree removal “triggers the mitigation requirements, </a:t>
            </a:r>
            <a:r>
              <a:rPr lang="en-US" sz="2600" i="1" u="sng" dirty="0"/>
              <a:t>regardless</a:t>
            </a:r>
            <a:r>
              <a:rPr lang="en-US" sz="2600" dirty="0"/>
              <a:t> of the specific impact caused by their removal.”</a:t>
            </a:r>
          </a:p>
          <a:p>
            <a:pPr lvl="1"/>
            <a:r>
              <a:rPr lang="en-US" sz="2600" dirty="0"/>
              <a:t>Canton failed to show “tree removal effects a certain level of environmental degradation on the surrounding area.”</a:t>
            </a:r>
          </a:p>
          <a:p>
            <a:pPr lvl="1"/>
            <a:r>
              <a:rPr lang="en-US" sz="2600" dirty="0"/>
              <a:t>“Canton’s Tree Ordinance, </a:t>
            </a:r>
            <a:r>
              <a:rPr lang="en-US" sz="2600" b="1" i="1" u="sng" dirty="0"/>
              <a:t>as applied</a:t>
            </a:r>
            <a:r>
              <a:rPr lang="en-US" sz="2600" b="1" dirty="0"/>
              <a:t> </a:t>
            </a:r>
            <a:r>
              <a:rPr lang="en-US" sz="2600" dirty="0"/>
              <a:t>to F.P.,</a:t>
            </a:r>
            <a:br>
              <a:rPr lang="en-US" sz="2600" dirty="0"/>
            </a:br>
            <a:r>
              <a:rPr lang="en-US" sz="2600" dirty="0"/>
              <a:t>…is thus an </a:t>
            </a:r>
            <a:r>
              <a:rPr lang="en-US" sz="2600" i="1" u="sng" dirty="0"/>
              <a:t>unconstitutional condition</a:t>
            </a:r>
            <a:r>
              <a:rPr lang="en-US" sz="26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F.P. Dev., LLC v. Charter Twp. of Canton</a:t>
            </a:r>
            <a:br>
              <a:rPr lang="en-US" sz="3400" dirty="0"/>
            </a:br>
            <a:r>
              <a:rPr lang="en-US" sz="3400" dirty="0"/>
              <a:t>(2021 6</a:t>
            </a:r>
            <a:r>
              <a:rPr lang="en-US" sz="3400" baseline="30000" dirty="0"/>
              <a:t>th</a:t>
            </a:r>
            <a:r>
              <a:rPr lang="en-US" sz="3400" dirty="0"/>
              <a:t> Cir. Ct. App.)</a:t>
            </a:r>
          </a:p>
        </p:txBody>
      </p:sp>
    </p:spTree>
    <p:extLst>
      <p:ext uri="{BB962C8B-B14F-4D97-AF65-F5344CB8AC3E}">
        <p14:creationId xmlns:p14="http://schemas.microsoft.com/office/powerpoint/2010/main" val="531090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FF35A-125C-ECBE-9FD4-11BF2477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40967"/>
            <a:ext cx="12192000" cy="5433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</p:spTree>
    <p:extLst>
      <p:ext uri="{BB962C8B-B14F-4D97-AF65-F5344CB8AC3E}">
        <p14:creationId xmlns:p14="http://schemas.microsoft.com/office/powerpoint/2010/main" val="3657710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FF35A-125C-ECBE-9FD4-11BF2477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540967"/>
            <a:ext cx="12192000" cy="5433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</p:spTree>
    <p:extLst>
      <p:ext uri="{BB962C8B-B14F-4D97-AF65-F5344CB8AC3E}">
        <p14:creationId xmlns:p14="http://schemas.microsoft.com/office/powerpoint/2010/main" val="2366800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FF35A-125C-ECBE-9FD4-11BF2477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540967"/>
            <a:ext cx="12192000" cy="5433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9464397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</p:spTree>
    <p:extLst>
      <p:ext uri="{BB962C8B-B14F-4D97-AF65-F5344CB8AC3E}">
        <p14:creationId xmlns:p14="http://schemas.microsoft.com/office/powerpoint/2010/main" val="1076510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AD9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 </a:t>
            </a:r>
            <a:r>
              <a:rPr lang="en-US" sz="2600" dirty="0"/>
              <a:t>“due process”:</a:t>
            </a:r>
          </a:p>
          <a:p>
            <a:pPr lvl="1"/>
            <a:r>
              <a:rPr lang="en-US" sz="2400" dirty="0"/>
              <a:t>“No State shall…deprive any person of life, liberty, or property, without due process of law.”</a:t>
            </a:r>
          </a:p>
          <a:p>
            <a:pPr lvl="1"/>
            <a:r>
              <a:rPr lang="en-US" sz="2400" dirty="0"/>
              <a:t>Procedural</a:t>
            </a:r>
          </a:p>
          <a:p>
            <a:pPr lvl="1"/>
            <a:r>
              <a:rPr lang="en-US" sz="2400" dirty="0"/>
              <a:t>Substantive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7888483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4593" y="712583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3254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AD9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 </a:t>
            </a:r>
            <a:r>
              <a:rPr lang="en-US" sz="2600" dirty="0"/>
              <a:t>“due process”:</a:t>
            </a:r>
          </a:p>
          <a:p>
            <a:pPr lvl="1"/>
            <a:r>
              <a:rPr lang="en-US" sz="2400" dirty="0"/>
              <a:t>“[the tree ordinance] clearly provides for adequate process, which the defendant…has chosen not to pursue.”</a:t>
            </a:r>
          </a:p>
          <a:p>
            <a:pPr lvl="1"/>
            <a:r>
              <a:rPr lang="en-US" sz="2400" dirty="0"/>
              <a:t>“[the ordinance is not] so outrageously arbitrary as to constitute a gross abuse of governmental authority.”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7888483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4593" y="712583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7878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D05C-BDAE-398A-A242-9C0A9486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2523460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A: 	Free Speech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A: 	Unreasonable 					Seizure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A: 	Takings and 					Exactions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32958-F0FD-ED5D-84BA-7E25B0BC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2523460"/>
          </a:xfrm>
        </p:spPr>
        <p:txBody>
          <a:bodyPr>
            <a:normAutofit/>
          </a:bodyPr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A: 	Excessive Fines</a:t>
            </a:r>
          </a:p>
          <a:p>
            <a:r>
              <a:rPr lang="en-US" sz="2400" dirty="0"/>
              <a:t>14</a:t>
            </a:r>
            <a:r>
              <a:rPr lang="en-US" sz="2400" baseline="30000" dirty="0"/>
              <a:t>th</a:t>
            </a:r>
            <a:r>
              <a:rPr lang="en-US" sz="2400" dirty="0"/>
              <a:t> A: 	Due Process and 				Equal 	Protection</a:t>
            </a:r>
          </a:p>
          <a:p>
            <a:r>
              <a:rPr lang="en-US" sz="2400" dirty="0"/>
              <a:t>Police Power</a:t>
            </a:r>
          </a:p>
          <a:p>
            <a:r>
              <a:rPr lang="en-US" sz="2400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270499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AD9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 “equal protection”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“no person shall be denied the equal protection of the laws”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7888483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4593" y="712583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105041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AD9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 “equal protection”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“no person shall be denied the equal protection of the laws”</a:t>
            </a:r>
          </a:p>
          <a:p>
            <a:pPr lvl="1"/>
            <a:r>
              <a:rPr lang="en-US" sz="2400" dirty="0"/>
              <a:t>“unless a </a:t>
            </a:r>
            <a:r>
              <a:rPr lang="en-US" sz="2400" i="1" u="sng" dirty="0"/>
              <a:t>suspect class</a:t>
            </a:r>
            <a:r>
              <a:rPr lang="en-US" sz="2400" dirty="0"/>
              <a:t> or a </a:t>
            </a:r>
            <a:r>
              <a:rPr lang="en-US" sz="2400" i="1" u="sng" dirty="0"/>
              <a:t>fundamental right</a:t>
            </a:r>
            <a:r>
              <a:rPr lang="en-US" sz="2400" dirty="0"/>
              <a:t> is involved,...classifications that create distinctions between similarly-situated individuals will be upheld if they are rationally related to a legitimate government interest.”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29" y="624110"/>
            <a:ext cx="7888483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4593" y="712583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14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397342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A </a:t>
            </a:r>
            <a:r>
              <a:rPr lang="en-US" sz="2600" dirty="0"/>
              <a:t>“freedom of speech”: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30" y="624110"/>
            <a:ext cx="7801990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22183" y="787011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492709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A </a:t>
            </a:r>
            <a:r>
              <a:rPr lang="en-US" sz="2600" dirty="0"/>
              <a:t>“freedom of speech”:</a:t>
            </a:r>
          </a:p>
          <a:p>
            <a:pPr lvl="1"/>
            <a:r>
              <a:rPr lang="en-US" sz="2400" dirty="0"/>
              <a:t>“artistic expression, whether written or visual, is clearly protected by the First Amendment”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30" y="624110"/>
            <a:ext cx="7801990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22183" y="787011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966684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A </a:t>
            </a:r>
            <a:r>
              <a:rPr lang="en-US" sz="2600" dirty="0"/>
              <a:t>“freedom of speech”:</a:t>
            </a:r>
          </a:p>
          <a:p>
            <a:pPr lvl="1"/>
            <a:r>
              <a:rPr lang="en-US" sz="2400" dirty="0"/>
              <a:t>“artistic expression, whether written or visual, is clearly protected by the First Amendment”</a:t>
            </a:r>
          </a:p>
          <a:p>
            <a:pPr marL="457200" lvl="1" indent="0">
              <a:buNone/>
            </a:pPr>
            <a:r>
              <a:rPr lang="en-US" sz="2400" b="1" dirty="0"/>
              <a:t>BUT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30" y="624110"/>
            <a:ext cx="7801990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22183" y="787011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747256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A </a:t>
            </a:r>
            <a:r>
              <a:rPr lang="en-US" sz="2600" dirty="0"/>
              <a:t>“freedom of speech”:</a:t>
            </a:r>
          </a:p>
          <a:p>
            <a:pPr lvl="1"/>
            <a:r>
              <a:rPr lang="en-US" sz="2400" dirty="0"/>
              <a:t>“artistic expression, whether written or visual, is clearly protected by the First Amendment”</a:t>
            </a:r>
          </a:p>
          <a:p>
            <a:pPr marL="457200" lvl="1" indent="0">
              <a:buNone/>
            </a:pPr>
            <a:r>
              <a:rPr lang="en-US" sz="2400" b="1" dirty="0"/>
              <a:t>BUT</a:t>
            </a:r>
          </a:p>
          <a:p>
            <a:pPr lvl="1"/>
            <a:r>
              <a:rPr lang="en-US" sz="2400" dirty="0"/>
              <a:t>“[</a:t>
            </a:r>
            <a:r>
              <a:rPr lang="en-US" sz="2400" dirty="0" err="1"/>
              <a:t>Novie</a:t>
            </a:r>
            <a:r>
              <a:rPr lang="en-US" sz="2400" dirty="0"/>
              <a:t>] has not shown that his desire to landscape …amounts to artwork that is a </a:t>
            </a:r>
            <a:r>
              <a:rPr lang="en-US" sz="2400" i="1" u="sng" dirty="0"/>
              <a:t>quintessential form of expression</a:t>
            </a:r>
            <a:r>
              <a:rPr lang="en-US" sz="24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30" y="624110"/>
            <a:ext cx="7801990" cy="1280890"/>
          </a:xfrm>
        </p:spPr>
        <p:txBody>
          <a:bodyPr>
            <a:normAutofit/>
          </a:bodyPr>
          <a:lstStyle/>
          <a:p>
            <a:r>
              <a:rPr lang="en-US" sz="3400" i="1" dirty="0"/>
              <a:t>People v. </a:t>
            </a:r>
            <a:r>
              <a:rPr lang="en-US" sz="3400" i="1" dirty="0" err="1"/>
              <a:t>Novie</a:t>
            </a:r>
            <a:br>
              <a:rPr lang="en-US" sz="3400" dirty="0"/>
            </a:br>
            <a:r>
              <a:rPr lang="en-US" sz="3400" dirty="0"/>
              <a:t>(2013 NY Sup. Ct. App.)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22183" y="787011"/>
            <a:ext cx="14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998054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1DF490-89CD-D88C-0096-B616950EA9DA}"/>
              </a:ext>
            </a:extLst>
          </p:cNvPr>
          <p:cNvSpPr txBox="1">
            <a:spLocks/>
          </p:cNvSpPr>
          <p:nvPr/>
        </p:nvSpPr>
        <p:spPr>
          <a:xfrm>
            <a:off x="1679944" y="624110"/>
            <a:ext cx="89154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/>
              <a:t>NJ Shore Builders Ass'n v. Twp. of Jackson </a:t>
            </a:r>
            <a:r>
              <a:rPr lang="en-US" sz="3200"/>
              <a:t>(2009 NJ Sup. Ct.)</a:t>
            </a:r>
            <a:endParaRPr lang="en-US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EA4FB-6065-31B8-3BD0-F947916FB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75" y="2328280"/>
            <a:ext cx="4719401" cy="3306976"/>
          </a:xfrm>
          <a:prstGeom prst="rect">
            <a:avLst/>
          </a:prstGeom>
        </p:spPr>
      </p:pic>
      <p:pic>
        <p:nvPicPr>
          <p:cNvPr id="1028" name="Picture 4" descr="Jackson Township, NJ | Official Website">
            <a:extLst>
              <a:ext uri="{FF2B5EF4-FFF2-40B4-BE49-F238E27FC236}">
                <a16:creationId xmlns:a16="http://schemas.microsoft.com/office/drawing/2014/main" id="{608D2DCB-82F7-AB79-B454-6A4D0E5F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41" y="2006220"/>
            <a:ext cx="4163747" cy="41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8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Power</a:t>
            </a: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42150" y="620163"/>
            <a:ext cx="114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Police Power</a:t>
            </a:r>
          </a:p>
        </p:txBody>
      </p:sp>
    </p:spTree>
    <p:extLst>
      <p:ext uri="{BB962C8B-B14F-4D97-AF65-F5344CB8AC3E}">
        <p14:creationId xmlns:p14="http://schemas.microsoft.com/office/powerpoint/2010/main" val="1421594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Power</a:t>
            </a:r>
          </a:p>
          <a:p>
            <a:pPr lvl="1"/>
            <a:r>
              <a:rPr lang="en-US" sz="2600" dirty="0"/>
              <a:t>“All police power legislation is subject to the constitutional limitation that it be not unreasonable, arbitrary, or capricious.”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42150" y="620163"/>
            <a:ext cx="114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Police Power</a:t>
            </a:r>
          </a:p>
        </p:txBody>
      </p:sp>
    </p:spTree>
    <p:extLst>
      <p:ext uri="{BB962C8B-B14F-4D97-AF65-F5344CB8AC3E}">
        <p14:creationId xmlns:p14="http://schemas.microsoft.com/office/powerpoint/2010/main" val="399920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Power</a:t>
            </a:r>
          </a:p>
          <a:p>
            <a:pPr lvl="1"/>
            <a:r>
              <a:rPr lang="en-US" sz="2600" dirty="0"/>
              <a:t>“All police power legislation is subject to the constitutional limitation that it be not unreasonable, arbitrary, or capricious.”</a:t>
            </a:r>
          </a:p>
          <a:p>
            <a:pPr lvl="1"/>
            <a:r>
              <a:rPr lang="en-US" sz="2600" dirty="0"/>
              <a:t>“An ordinance is not invalid because it could have done more to combat the evils which is seeks to address.”</a:t>
            </a: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42150" y="620163"/>
            <a:ext cx="114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Police Power</a:t>
            </a:r>
          </a:p>
        </p:txBody>
      </p:sp>
    </p:spTree>
    <p:extLst>
      <p:ext uri="{BB962C8B-B14F-4D97-AF65-F5344CB8AC3E}">
        <p14:creationId xmlns:p14="http://schemas.microsoft.com/office/powerpoint/2010/main" val="334054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Bigelow v. Whitcomb </a:t>
            </a:r>
            <a:br>
              <a:rPr lang="en-US" sz="4400" i="1" dirty="0"/>
            </a:br>
            <a:r>
              <a:rPr lang="en-US" sz="4400" dirty="0"/>
              <a:t>(1904 NH Sup. Ct.)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553A4-8449-49CE-3DA1-23B1DE5E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89" y="-41101"/>
            <a:ext cx="9023208" cy="689910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7C25A00-7797-A64E-5794-B4FA1081744C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62F55-9DB0-70A2-6772-DF53A677C8AD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911306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Power</a:t>
            </a:r>
          </a:p>
          <a:p>
            <a:pPr lvl="1"/>
            <a:r>
              <a:rPr lang="en-US" sz="2600" dirty="0"/>
              <a:t>“Removal of trees on </a:t>
            </a:r>
            <a:r>
              <a:rPr lang="en-US" sz="2600" i="1" dirty="0"/>
              <a:t>any</a:t>
            </a:r>
            <a:r>
              <a:rPr lang="en-US" sz="2600" dirty="0"/>
              <a:t> property affects the healthy, safety, and general well-being of the inhabitants.”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42150" y="620163"/>
            <a:ext cx="114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Police Power</a:t>
            </a:r>
          </a:p>
        </p:txBody>
      </p:sp>
    </p:spTree>
    <p:extLst>
      <p:ext uri="{BB962C8B-B14F-4D97-AF65-F5344CB8AC3E}">
        <p14:creationId xmlns:p14="http://schemas.microsoft.com/office/powerpoint/2010/main" val="3186188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Police Power</a:t>
            </a:r>
          </a:p>
          <a:p>
            <a:pPr lvl="1"/>
            <a:r>
              <a:rPr lang="en-US" sz="2600" dirty="0"/>
              <a:t>“Removal of trees on </a:t>
            </a:r>
            <a:r>
              <a:rPr lang="en-US" sz="2600" i="1" dirty="0"/>
              <a:t>any</a:t>
            </a:r>
            <a:r>
              <a:rPr lang="en-US" sz="2600" dirty="0"/>
              <a:t> property affects the healthy, safety, and general well-being of the inhabitants.”</a:t>
            </a:r>
          </a:p>
          <a:p>
            <a:pPr lvl="1"/>
            <a:r>
              <a:rPr lang="en-US" sz="2600" dirty="0"/>
              <a:t>“replanting at the original location of the tree removal is optimal…However, where that is not feasible,…the Township mitigates the overall loss by planting off-site.”</a:t>
            </a: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442150" y="620163"/>
            <a:ext cx="114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Police Power</a:t>
            </a:r>
          </a:p>
        </p:txBody>
      </p:sp>
    </p:spTree>
    <p:extLst>
      <p:ext uri="{BB962C8B-B14F-4D97-AF65-F5344CB8AC3E}">
        <p14:creationId xmlns:p14="http://schemas.microsoft.com/office/powerpoint/2010/main" val="2470032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Taxation</a:t>
            </a: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9552" y="774625"/>
            <a:ext cx="147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1662888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Taxation</a:t>
            </a:r>
          </a:p>
          <a:p>
            <a:pPr lvl="1"/>
            <a:r>
              <a:rPr lang="en-US" sz="2600" dirty="0"/>
              <a:t>“municipalities have no inherent power of taxation”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9552" y="774625"/>
            <a:ext cx="147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3299428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Taxation</a:t>
            </a:r>
          </a:p>
          <a:p>
            <a:pPr lvl="1"/>
            <a:r>
              <a:rPr lang="en-US" sz="2600" dirty="0"/>
              <a:t>“municipalities have no inherent power of taxation”</a:t>
            </a:r>
          </a:p>
          <a:p>
            <a:pPr lvl="1"/>
            <a:r>
              <a:rPr lang="en-US" sz="2600" dirty="0"/>
              <a:t>“fee imposed for…a permit constitutes an invalid tax if its </a:t>
            </a:r>
            <a:r>
              <a:rPr lang="en-US" sz="2600" i="1" u="sng" dirty="0"/>
              <a:t>primary purpose</a:t>
            </a:r>
            <a:r>
              <a:rPr lang="en-US" sz="2600" dirty="0"/>
              <a:t> is to </a:t>
            </a:r>
            <a:r>
              <a:rPr lang="en-US" sz="2600" i="1" u="sng" dirty="0"/>
              <a:t>raise revenue</a:t>
            </a:r>
            <a:r>
              <a:rPr lang="en-US" sz="2600" dirty="0"/>
              <a:t>.”</a:t>
            </a: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9552" y="774625"/>
            <a:ext cx="147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3730333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3DFFA858-F3C2-6B66-50CE-24690DE2F7BB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Taxation</a:t>
            </a:r>
          </a:p>
          <a:p>
            <a:pPr lvl="1"/>
            <a:r>
              <a:rPr lang="en-US" sz="2600" dirty="0"/>
              <a:t>“So long as the replacement fees do not exceed the municipality’s costs for </a:t>
            </a:r>
            <a:r>
              <a:rPr lang="en-US" sz="2600" i="1" u="sng" dirty="0"/>
              <a:t>administration</a:t>
            </a:r>
            <a:r>
              <a:rPr lang="en-US" sz="2600" dirty="0"/>
              <a:t> and </a:t>
            </a:r>
            <a:r>
              <a:rPr lang="en-US" sz="2600" i="1" u="sng" dirty="0"/>
              <a:t>replacement</a:t>
            </a:r>
            <a:r>
              <a:rPr lang="en-US" sz="2600" dirty="0"/>
              <a:t>, they are legitimate elements of the regulatory scheme.”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6EC2C-3826-E6BD-0C02-47CDF09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624110"/>
            <a:ext cx="8915400" cy="1280890"/>
          </a:xfrm>
        </p:spPr>
        <p:txBody>
          <a:bodyPr>
            <a:normAutofit/>
          </a:bodyPr>
          <a:lstStyle/>
          <a:p>
            <a:r>
              <a:rPr lang="en-US" sz="3200" i="1" dirty="0"/>
              <a:t>NJ Shore Builders </a:t>
            </a:r>
            <a:r>
              <a:rPr lang="en-US" sz="3200" i="1" dirty="0" err="1"/>
              <a:t>Ass'n</a:t>
            </a:r>
            <a:r>
              <a:rPr lang="en-US" sz="3200" i="1" dirty="0"/>
              <a:t> v. Twp. of Jackson </a:t>
            </a:r>
            <a:r>
              <a:rPr lang="en-US" sz="3200" dirty="0"/>
              <a:t>(2009 NJ Sup. Ct.)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45683-687A-6C5C-69DC-07EA9337CFAC}"/>
              </a:ext>
            </a:extLst>
          </p:cNvPr>
          <p:cNvSpPr txBox="1"/>
          <p:nvPr/>
        </p:nvSpPr>
        <p:spPr>
          <a:xfrm rot="1800000">
            <a:off x="10299552" y="774625"/>
            <a:ext cx="147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3752147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D05C-BDAE-398A-A242-9C0A9486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77" y="2006011"/>
            <a:ext cx="3928546" cy="103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Bigelow </a:t>
            </a:r>
            <a:r>
              <a:rPr lang="en-US" sz="2400" dirty="0"/>
              <a:t>v</a:t>
            </a:r>
            <a:r>
              <a:rPr lang="en-US" sz="2400" i="1" dirty="0"/>
              <a:t>. Whitcomb</a:t>
            </a:r>
            <a:br>
              <a:rPr lang="en-US" sz="2400" i="1" dirty="0"/>
            </a:br>
            <a:r>
              <a:rPr lang="en-US" sz="2400" i="1" dirty="0"/>
              <a:t>Lancaster </a:t>
            </a:r>
            <a:r>
              <a:rPr lang="en-US" sz="2400" dirty="0"/>
              <a:t>v</a:t>
            </a:r>
            <a:r>
              <a:rPr lang="en-US" sz="2400" i="1" dirty="0"/>
              <a:t>. Richardson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8DEF-58DF-4BBF-CF77-F566C842CEC1}"/>
              </a:ext>
            </a:extLst>
          </p:cNvPr>
          <p:cNvSpPr txBox="1">
            <a:spLocks/>
          </p:cNvSpPr>
          <p:nvPr/>
        </p:nvSpPr>
        <p:spPr>
          <a:xfrm>
            <a:off x="6729790" y="2027278"/>
            <a:ext cx="4870332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F.P. Dev., LLC </a:t>
            </a:r>
            <a:r>
              <a:rPr lang="en-US" sz="2400" dirty="0"/>
              <a:t>v</a:t>
            </a:r>
            <a:r>
              <a:rPr lang="en-US" sz="2400" i="1" dirty="0"/>
              <a:t>. Twp. of Canton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367B9-C3BB-6F3E-DF54-2F195BA3780F}"/>
              </a:ext>
            </a:extLst>
          </p:cNvPr>
          <p:cNvSpPr txBox="1">
            <a:spLocks/>
          </p:cNvSpPr>
          <p:nvPr/>
        </p:nvSpPr>
        <p:spPr>
          <a:xfrm>
            <a:off x="1238877" y="4253025"/>
            <a:ext cx="3928546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People </a:t>
            </a:r>
            <a:r>
              <a:rPr lang="en-US" sz="2400" dirty="0"/>
              <a:t>v</a:t>
            </a:r>
            <a:r>
              <a:rPr lang="en-US" sz="2400" i="1" dirty="0"/>
              <a:t>. </a:t>
            </a:r>
            <a:r>
              <a:rPr lang="en-US" sz="2400" i="1" dirty="0" err="1"/>
              <a:t>Novie</a:t>
            </a:r>
            <a:endParaRPr lang="en-US" sz="24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271FB1-A113-EC78-8D5E-0ABF5DC8E6D9}"/>
              </a:ext>
            </a:extLst>
          </p:cNvPr>
          <p:cNvSpPr txBox="1">
            <a:spLocks/>
          </p:cNvSpPr>
          <p:nvPr/>
        </p:nvSpPr>
        <p:spPr>
          <a:xfrm>
            <a:off x="6370365" y="4267203"/>
            <a:ext cx="5589181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NJ Shore Builders </a:t>
            </a:r>
            <a:r>
              <a:rPr lang="en-US" sz="2400" dirty="0"/>
              <a:t>v. </a:t>
            </a:r>
            <a:r>
              <a:rPr lang="en-US" sz="2400" i="1" dirty="0"/>
              <a:t>Twp. Of Jackson</a:t>
            </a:r>
          </a:p>
        </p:txBody>
      </p:sp>
    </p:spTree>
    <p:extLst>
      <p:ext uri="{BB962C8B-B14F-4D97-AF65-F5344CB8AC3E}">
        <p14:creationId xmlns:p14="http://schemas.microsoft.com/office/powerpoint/2010/main" val="2902556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D05C-BDAE-398A-A242-9C0A9486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77" y="2006011"/>
            <a:ext cx="3928546" cy="103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Bigelow </a:t>
            </a:r>
            <a:r>
              <a:rPr lang="en-US" sz="2400" dirty="0"/>
              <a:t>v</a:t>
            </a:r>
            <a:r>
              <a:rPr lang="en-US" sz="2400" i="1" dirty="0"/>
              <a:t>. Whitcomb</a:t>
            </a:r>
            <a:br>
              <a:rPr lang="en-US" sz="2400" i="1" dirty="0"/>
            </a:br>
            <a:r>
              <a:rPr lang="en-US" sz="2400" i="1" dirty="0"/>
              <a:t>Lancaster </a:t>
            </a:r>
            <a:r>
              <a:rPr lang="en-US" sz="2400" dirty="0"/>
              <a:t>v</a:t>
            </a:r>
            <a:r>
              <a:rPr lang="en-US" sz="2400" i="1" dirty="0"/>
              <a:t>. Richardson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8DEF-58DF-4BBF-CF77-F566C842CEC1}"/>
              </a:ext>
            </a:extLst>
          </p:cNvPr>
          <p:cNvSpPr txBox="1">
            <a:spLocks/>
          </p:cNvSpPr>
          <p:nvPr/>
        </p:nvSpPr>
        <p:spPr>
          <a:xfrm>
            <a:off x="6729790" y="2027278"/>
            <a:ext cx="4870332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F.P. Dev., LLC </a:t>
            </a:r>
            <a:r>
              <a:rPr lang="en-US" sz="2400" dirty="0"/>
              <a:t>v</a:t>
            </a:r>
            <a:r>
              <a:rPr lang="en-US" sz="2400" i="1" dirty="0"/>
              <a:t>. Twp. of Canton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367B9-C3BB-6F3E-DF54-2F195BA3780F}"/>
              </a:ext>
            </a:extLst>
          </p:cNvPr>
          <p:cNvSpPr txBox="1">
            <a:spLocks/>
          </p:cNvSpPr>
          <p:nvPr/>
        </p:nvSpPr>
        <p:spPr>
          <a:xfrm>
            <a:off x="1238877" y="4253025"/>
            <a:ext cx="3928546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People </a:t>
            </a:r>
            <a:r>
              <a:rPr lang="en-US" sz="2400" dirty="0"/>
              <a:t>v</a:t>
            </a:r>
            <a:r>
              <a:rPr lang="en-US" sz="2400" i="1" dirty="0"/>
              <a:t>. </a:t>
            </a:r>
            <a:r>
              <a:rPr lang="en-US" sz="2400" i="1" dirty="0" err="1"/>
              <a:t>Novie</a:t>
            </a:r>
            <a:endParaRPr lang="en-US" sz="24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271FB1-A113-EC78-8D5E-0ABF5DC8E6D9}"/>
              </a:ext>
            </a:extLst>
          </p:cNvPr>
          <p:cNvSpPr txBox="1">
            <a:spLocks/>
          </p:cNvSpPr>
          <p:nvPr/>
        </p:nvSpPr>
        <p:spPr>
          <a:xfrm>
            <a:off x="6370365" y="4267203"/>
            <a:ext cx="5589181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NJ Shore Builders </a:t>
            </a:r>
            <a:r>
              <a:rPr lang="en-US" sz="2400" dirty="0"/>
              <a:t>v. </a:t>
            </a:r>
            <a:r>
              <a:rPr lang="en-US" sz="2400" i="1" dirty="0"/>
              <a:t>Twp. Of Jackson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B6DF869-C226-ED4B-FCD3-BD84A601A911}"/>
              </a:ext>
            </a:extLst>
          </p:cNvPr>
          <p:cNvSpPr/>
          <p:nvPr/>
        </p:nvSpPr>
        <p:spPr>
          <a:xfrm rot="11768658">
            <a:off x="9381285" y="4722238"/>
            <a:ext cx="1404290" cy="140429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A9C33-DA00-31FC-F03A-6BC0855AD5D6}"/>
              </a:ext>
            </a:extLst>
          </p:cNvPr>
          <p:cNvSpPr txBox="1"/>
          <p:nvPr/>
        </p:nvSpPr>
        <p:spPr>
          <a:xfrm rot="46175">
            <a:off x="9580546" y="5265740"/>
            <a:ext cx="147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Taxation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8362588F-E962-8340-922B-B9EC65F8EE25}"/>
              </a:ext>
            </a:extLst>
          </p:cNvPr>
          <p:cNvSpPr/>
          <p:nvPr/>
        </p:nvSpPr>
        <p:spPr>
          <a:xfrm rot="11768658">
            <a:off x="7434463" y="4725610"/>
            <a:ext cx="1404290" cy="140429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579C3-92E8-C97F-C4EB-8D391A44E7A0}"/>
              </a:ext>
            </a:extLst>
          </p:cNvPr>
          <p:cNvSpPr txBox="1"/>
          <p:nvPr/>
        </p:nvSpPr>
        <p:spPr>
          <a:xfrm rot="46175">
            <a:off x="7500779" y="5316654"/>
            <a:ext cx="147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Police Power</a:t>
            </a: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4506D970-7A22-B839-A3A6-A5B12E847A6F}"/>
              </a:ext>
            </a:extLst>
          </p:cNvPr>
          <p:cNvSpPr/>
          <p:nvPr/>
        </p:nvSpPr>
        <p:spPr>
          <a:xfrm rot="11768658">
            <a:off x="1644326" y="4722236"/>
            <a:ext cx="1404290" cy="1404290"/>
          </a:xfrm>
          <a:prstGeom prst="irregularSeal1">
            <a:avLst/>
          </a:prstGeom>
          <a:solidFill>
            <a:srgbClr val="AD92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4538854-E927-BEAE-464B-B0DF4E209697}"/>
              </a:ext>
            </a:extLst>
          </p:cNvPr>
          <p:cNvSpPr/>
          <p:nvPr/>
        </p:nvSpPr>
        <p:spPr>
          <a:xfrm rot="11768658">
            <a:off x="3590986" y="4722235"/>
            <a:ext cx="1404290" cy="140429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7799A3D0-4400-38CA-2158-06DB5D7B0D33}"/>
              </a:ext>
            </a:extLst>
          </p:cNvPr>
          <p:cNvSpPr/>
          <p:nvPr/>
        </p:nvSpPr>
        <p:spPr>
          <a:xfrm rot="11768658">
            <a:off x="10243448" y="2551621"/>
            <a:ext cx="1404290" cy="14042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BEDB73A2-A9A0-4924-11CA-BD62F3FABCD5}"/>
              </a:ext>
            </a:extLst>
          </p:cNvPr>
          <p:cNvSpPr/>
          <p:nvPr/>
        </p:nvSpPr>
        <p:spPr>
          <a:xfrm rot="11768658">
            <a:off x="8504063" y="2569715"/>
            <a:ext cx="1404290" cy="140429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0916658A-7059-A6C1-1088-C47C49B360B9}"/>
              </a:ext>
            </a:extLst>
          </p:cNvPr>
          <p:cNvSpPr/>
          <p:nvPr/>
        </p:nvSpPr>
        <p:spPr>
          <a:xfrm rot="11768658">
            <a:off x="6752836" y="2587810"/>
            <a:ext cx="1404290" cy="140429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F361B1C2-73D5-325B-0B59-E007A348F512}"/>
              </a:ext>
            </a:extLst>
          </p:cNvPr>
          <p:cNvSpPr/>
          <p:nvPr/>
        </p:nvSpPr>
        <p:spPr>
          <a:xfrm rot="11768658">
            <a:off x="2389142" y="2832018"/>
            <a:ext cx="1404290" cy="14042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B3C2E6-6A5A-F5E5-1C9B-054A6ACF2130}"/>
              </a:ext>
            </a:extLst>
          </p:cNvPr>
          <p:cNvSpPr txBox="1"/>
          <p:nvPr/>
        </p:nvSpPr>
        <p:spPr>
          <a:xfrm rot="46175">
            <a:off x="3928924" y="5275451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3C2FD5-076F-21EC-A5B2-9CC64E2BE415}"/>
              </a:ext>
            </a:extLst>
          </p:cNvPr>
          <p:cNvSpPr txBox="1"/>
          <p:nvPr/>
        </p:nvSpPr>
        <p:spPr>
          <a:xfrm rot="46175">
            <a:off x="1913857" y="5253844"/>
            <a:ext cx="91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74AF7D-56D1-4DB2-E88B-748E9DA7C8D3}"/>
              </a:ext>
            </a:extLst>
          </p:cNvPr>
          <p:cNvSpPr txBox="1"/>
          <p:nvPr/>
        </p:nvSpPr>
        <p:spPr>
          <a:xfrm rot="46175">
            <a:off x="8828598" y="3089900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DA35FF-CFC9-E9E9-066A-35596300A28C}"/>
              </a:ext>
            </a:extLst>
          </p:cNvPr>
          <p:cNvSpPr txBox="1"/>
          <p:nvPr/>
        </p:nvSpPr>
        <p:spPr>
          <a:xfrm rot="46175">
            <a:off x="7115526" y="3089900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EF9F9B-B0D1-9C03-35EB-228B93BF3AC8}"/>
              </a:ext>
            </a:extLst>
          </p:cNvPr>
          <p:cNvSpPr txBox="1"/>
          <p:nvPr/>
        </p:nvSpPr>
        <p:spPr>
          <a:xfrm rot="46175">
            <a:off x="2479303" y="3164795"/>
            <a:ext cx="122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  <a:p>
            <a:pPr algn="ctr"/>
            <a:r>
              <a:rPr lang="en-US" sz="2000" b="1" dirty="0"/>
              <a:t>Takings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9441B-FC04-689C-DFC6-38045D267ED3}"/>
              </a:ext>
            </a:extLst>
          </p:cNvPr>
          <p:cNvSpPr txBox="1"/>
          <p:nvPr/>
        </p:nvSpPr>
        <p:spPr>
          <a:xfrm rot="46175">
            <a:off x="10294620" y="2893362"/>
            <a:ext cx="144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  <a:p>
            <a:pPr algn="ctr"/>
            <a:r>
              <a:rPr lang="en-US" sz="2000" b="1" dirty="0"/>
              <a:t>Exactions</a:t>
            </a:r>
          </a:p>
        </p:txBody>
      </p:sp>
    </p:spTree>
    <p:extLst>
      <p:ext uri="{BB962C8B-B14F-4D97-AF65-F5344CB8AC3E}">
        <p14:creationId xmlns:p14="http://schemas.microsoft.com/office/powerpoint/2010/main" val="2321954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D05C-BDAE-398A-A242-9C0A9486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77" y="2006011"/>
            <a:ext cx="3928546" cy="103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Bigelow </a:t>
            </a:r>
            <a:r>
              <a:rPr lang="en-US" sz="2400" dirty="0"/>
              <a:t>v</a:t>
            </a:r>
            <a:r>
              <a:rPr lang="en-US" sz="2400" i="1" dirty="0"/>
              <a:t>. Whitcomb</a:t>
            </a:r>
            <a:br>
              <a:rPr lang="en-US" sz="2400" i="1" dirty="0"/>
            </a:br>
            <a:r>
              <a:rPr lang="en-US" sz="2400" i="1" dirty="0"/>
              <a:t>Lancaster </a:t>
            </a:r>
            <a:r>
              <a:rPr lang="en-US" sz="2400" dirty="0"/>
              <a:t>v</a:t>
            </a:r>
            <a:r>
              <a:rPr lang="en-US" sz="2400" i="1" dirty="0"/>
              <a:t>. Richardson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8DEF-58DF-4BBF-CF77-F566C842CEC1}"/>
              </a:ext>
            </a:extLst>
          </p:cNvPr>
          <p:cNvSpPr txBox="1">
            <a:spLocks/>
          </p:cNvSpPr>
          <p:nvPr/>
        </p:nvSpPr>
        <p:spPr>
          <a:xfrm>
            <a:off x="6729790" y="2027278"/>
            <a:ext cx="4870332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F.P. Dev., LLC </a:t>
            </a:r>
            <a:r>
              <a:rPr lang="en-US" sz="2400" dirty="0"/>
              <a:t>v</a:t>
            </a:r>
            <a:r>
              <a:rPr lang="en-US" sz="2400" i="1" dirty="0"/>
              <a:t>. Twp. of Canton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367B9-C3BB-6F3E-DF54-2F195BA3780F}"/>
              </a:ext>
            </a:extLst>
          </p:cNvPr>
          <p:cNvSpPr txBox="1">
            <a:spLocks/>
          </p:cNvSpPr>
          <p:nvPr/>
        </p:nvSpPr>
        <p:spPr>
          <a:xfrm>
            <a:off x="1238877" y="4253025"/>
            <a:ext cx="3928546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People </a:t>
            </a:r>
            <a:r>
              <a:rPr lang="en-US" sz="2400" dirty="0"/>
              <a:t>v</a:t>
            </a:r>
            <a:r>
              <a:rPr lang="en-US" sz="2400" i="1" dirty="0"/>
              <a:t>. </a:t>
            </a:r>
            <a:r>
              <a:rPr lang="en-US" sz="2400" i="1" dirty="0" err="1"/>
              <a:t>Novie</a:t>
            </a:r>
            <a:endParaRPr lang="en-US" sz="24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271FB1-A113-EC78-8D5E-0ABF5DC8E6D9}"/>
              </a:ext>
            </a:extLst>
          </p:cNvPr>
          <p:cNvSpPr txBox="1">
            <a:spLocks/>
          </p:cNvSpPr>
          <p:nvPr/>
        </p:nvSpPr>
        <p:spPr>
          <a:xfrm>
            <a:off x="6370365" y="4267203"/>
            <a:ext cx="5589181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NJ Shore Builders </a:t>
            </a:r>
            <a:r>
              <a:rPr lang="en-US" sz="2400" dirty="0"/>
              <a:t>v. </a:t>
            </a:r>
            <a:r>
              <a:rPr lang="en-US" sz="2400" i="1" dirty="0"/>
              <a:t>Twp. Of Jackson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B6DF869-C226-ED4B-FCD3-BD84A601A911}"/>
              </a:ext>
            </a:extLst>
          </p:cNvPr>
          <p:cNvSpPr/>
          <p:nvPr/>
        </p:nvSpPr>
        <p:spPr>
          <a:xfrm rot="11768658">
            <a:off x="9381285" y="4722238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A9C33-DA00-31FC-F03A-6BC0855AD5D6}"/>
              </a:ext>
            </a:extLst>
          </p:cNvPr>
          <p:cNvSpPr txBox="1"/>
          <p:nvPr/>
        </p:nvSpPr>
        <p:spPr>
          <a:xfrm rot="46175">
            <a:off x="9580546" y="5265740"/>
            <a:ext cx="1474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Taxation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8362588F-E962-8340-922B-B9EC65F8EE25}"/>
              </a:ext>
            </a:extLst>
          </p:cNvPr>
          <p:cNvSpPr/>
          <p:nvPr/>
        </p:nvSpPr>
        <p:spPr>
          <a:xfrm rot="11768658">
            <a:off x="7434463" y="4725610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579C3-92E8-C97F-C4EB-8D391A44E7A0}"/>
              </a:ext>
            </a:extLst>
          </p:cNvPr>
          <p:cNvSpPr txBox="1"/>
          <p:nvPr/>
        </p:nvSpPr>
        <p:spPr>
          <a:xfrm rot="46175">
            <a:off x="7500779" y="5316654"/>
            <a:ext cx="1474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Police Power</a:t>
            </a: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4506D970-7A22-B839-A3A6-A5B12E847A6F}"/>
              </a:ext>
            </a:extLst>
          </p:cNvPr>
          <p:cNvSpPr/>
          <p:nvPr/>
        </p:nvSpPr>
        <p:spPr>
          <a:xfrm rot="11768658">
            <a:off x="1644326" y="4722236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24538854-E927-BEAE-464B-B0DF4E209697}"/>
              </a:ext>
            </a:extLst>
          </p:cNvPr>
          <p:cNvSpPr/>
          <p:nvPr/>
        </p:nvSpPr>
        <p:spPr>
          <a:xfrm rot="11768658">
            <a:off x="3590986" y="4722235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7799A3D0-4400-38CA-2158-06DB5D7B0D33}"/>
              </a:ext>
            </a:extLst>
          </p:cNvPr>
          <p:cNvSpPr/>
          <p:nvPr/>
        </p:nvSpPr>
        <p:spPr>
          <a:xfrm rot="11768658">
            <a:off x="10243448" y="2551621"/>
            <a:ext cx="1404290" cy="14042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BEDB73A2-A9A0-4924-11CA-BD62F3FABCD5}"/>
              </a:ext>
            </a:extLst>
          </p:cNvPr>
          <p:cNvSpPr/>
          <p:nvPr/>
        </p:nvSpPr>
        <p:spPr>
          <a:xfrm rot="11768658">
            <a:off x="8504063" y="2569715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0916658A-7059-A6C1-1088-C47C49B360B9}"/>
              </a:ext>
            </a:extLst>
          </p:cNvPr>
          <p:cNvSpPr/>
          <p:nvPr/>
        </p:nvSpPr>
        <p:spPr>
          <a:xfrm rot="11768658">
            <a:off x="6752836" y="2587810"/>
            <a:ext cx="1404290" cy="140429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F361B1C2-73D5-325B-0B59-E007A348F512}"/>
              </a:ext>
            </a:extLst>
          </p:cNvPr>
          <p:cNvSpPr/>
          <p:nvPr/>
        </p:nvSpPr>
        <p:spPr>
          <a:xfrm rot="11768658">
            <a:off x="2389142" y="2832018"/>
            <a:ext cx="1404290" cy="140429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71D57A-135D-7C7D-85EF-3BCC62D66F4F}"/>
              </a:ext>
            </a:extLst>
          </p:cNvPr>
          <p:cNvSpPr txBox="1"/>
          <p:nvPr/>
        </p:nvSpPr>
        <p:spPr>
          <a:xfrm rot="46175">
            <a:off x="2479303" y="3164795"/>
            <a:ext cx="122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  <a:p>
            <a:pPr algn="ctr"/>
            <a:r>
              <a:rPr lang="en-US" sz="2000" b="1" dirty="0"/>
              <a:t>Takings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B3C2E6-6A5A-F5E5-1C9B-054A6ACF2130}"/>
              </a:ext>
            </a:extLst>
          </p:cNvPr>
          <p:cNvSpPr txBox="1"/>
          <p:nvPr/>
        </p:nvSpPr>
        <p:spPr>
          <a:xfrm rot="46175">
            <a:off x="3928924" y="5275451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3C2FD5-076F-21EC-A5B2-9CC64E2BE415}"/>
              </a:ext>
            </a:extLst>
          </p:cNvPr>
          <p:cNvSpPr txBox="1"/>
          <p:nvPr/>
        </p:nvSpPr>
        <p:spPr>
          <a:xfrm rot="46175">
            <a:off x="1913857" y="5253844"/>
            <a:ext cx="91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14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74AF7D-56D1-4DB2-E88B-748E9DA7C8D3}"/>
              </a:ext>
            </a:extLst>
          </p:cNvPr>
          <p:cNvSpPr txBox="1"/>
          <p:nvPr/>
        </p:nvSpPr>
        <p:spPr>
          <a:xfrm rot="46175">
            <a:off x="8828598" y="3089900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8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DA35FF-CFC9-E9E9-066A-35596300A28C}"/>
              </a:ext>
            </a:extLst>
          </p:cNvPr>
          <p:cNvSpPr txBox="1"/>
          <p:nvPr/>
        </p:nvSpPr>
        <p:spPr>
          <a:xfrm rot="46175">
            <a:off x="7115526" y="3089900"/>
            <a:ext cx="83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691EC-E45B-3859-7A72-8593AB5AEE46}"/>
              </a:ext>
            </a:extLst>
          </p:cNvPr>
          <p:cNvSpPr txBox="1"/>
          <p:nvPr/>
        </p:nvSpPr>
        <p:spPr>
          <a:xfrm rot="46175">
            <a:off x="10294620" y="2893362"/>
            <a:ext cx="144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baseline="30000" dirty="0"/>
              <a:t>th</a:t>
            </a:r>
            <a:r>
              <a:rPr lang="en-US" sz="2000" b="1" dirty="0"/>
              <a:t> A</a:t>
            </a:r>
          </a:p>
          <a:p>
            <a:pPr algn="ctr"/>
            <a:r>
              <a:rPr lang="en-US" sz="2000" b="1" dirty="0"/>
              <a:t>Exactions</a:t>
            </a:r>
          </a:p>
        </p:txBody>
      </p:sp>
    </p:spTree>
    <p:extLst>
      <p:ext uri="{BB962C8B-B14F-4D97-AF65-F5344CB8AC3E}">
        <p14:creationId xmlns:p14="http://schemas.microsoft.com/office/powerpoint/2010/main" val="3878640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8513-931A-7DB8-B7FB-5A9F5B7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Challenges to Tree Ordinances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D05C-BDAE-398A-A242-9C0A9486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877" y="2006011"/>
            <a:ext cx="3928546" cy="1034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Bigelow </a:t>
            </a:r>
            <a:r>
              <a:rPr lang="en-US" sz="2400" dirty="0"/>
              <a:t>v</a:t>
            </a:r>
            <a:r>
              <a:rPr lang="en-US" sz="2400" i="1" dirty="0"/>
              <a:t>. Whitcomb</a:t>
            </a:r>
            <a:br>
              <a:rPr lang="en-US" sz="2400" i="1" dirty="0"/>
            </a:br>
            <a:r>
              <a:rPr lang="en-US" sz="2400" i="1" dirty="0"/>
              <a:t>Lancaster </a:t>
            </a:r>
            <a:r>
              <a:rPr lang="en-US" sz="2400" dirty="0"/>
              <a:t>v</a:t>
            </a:r>
            <a:r>
              <a:rPr lang="en-US" sz="2400" i="1" dirty="0"/>
              <a:t>. Richardson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8DEF-58DF-4BBF-CF77-F566C842CEC1}"/>
              </a:ext>
            </a:extLst>
          </p:cNvPr>
          <p:cNvSpPr txBox="1">
            <a:spLocks/>
          </p:cNvSpPr>
          <p:nvPr/>
        </p:nvSpPr>
        <p:spPr>
          <a:xfrm>
            <a:off x="6729790" y="2027278"/>
            <a:ext cx="4870332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F.P. Dev., LLC </a:t>
            </a:r>
            <a:r>
              <a:rPr lang="en-US" sz="2400" dirty="0"/>
              <a:t>v</a:t>
            </a:r>
            <a:r>
              <a:rPr lang="en-US" sz="2400" i="1" dirty="0"/>
              <a:t>. Twp. of Canton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367B9-C3BB-6F3E-DF54-2F195BA3780F}"/>
              </a:ext>
            </a:extLst>
          </p:cNvPr>
          <p:cNvSpPr txBox="1">
            <a:spLocks/>
          </p:cNvSpPr>
          <p:nvPr/>
        </p:nvSpPr>
        <p:spPr>
          <a:xfrm>
            <a:off x="1238877" y="4253025"/>
            <a:ext cx="3928546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People </a:t>
            </a:r>
            <a:r>
              <a:rPr lang="en-US" sz="2400" dirty="0"/>
              <a:t>v</a:t>
            </a:r>
            <a:r>
              <a:rPr lang="en-US" sz="2400" i="1" dirty="0"/>
              <a:t>. </a:t>
            </a:r>
            <a:r>
              <a:rPr lang="en-US" sz="2400" i="1" dirty="0" err="1"/>
              <a:t>Novie</a:t>
            </a:r>
            <a:endParaRPr lang="en-US" sz="2400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271FB1-A113-EC78-8D5E-0ABF5DC8E6D9}"/>
              </a:ext>
            </a:extLst>
          </p:cNvPr>
          <p:cNvSpPr txBox="1">
            <a:spLocks/>
          </p:cNvSpPr>
          <p:nvPr/>
        </p:nvSpPr>
        <p:spPr>
          <a:xfrm>
            <a:off x="6370365" y="4267203"/>
            <a:ext cx="5589181" cy="103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400" i="1" dirty="0"/>
              <a:t>NJ Shore Builders </a:t>
            </a:r>
            <a:r>
              <a:rPr lang="en-US" sz="2400" dirty="0"/>
              <a:t>v. </a:t>
            </a:r>
            <a:r>
              <a:rPr lang="en-US" sz="2400" i="1" dirty="0"/>
              <a:t>Twp. Of Jackson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C0A66-046B-6A50-E1EF-CFF13BBB31B7}"/>
              </a:ext>
            </a:extLst>
          </p:cNvPr>
          <p:cNvSpPr txBox="1"/>
          <p:nvPr/>
        </p:nvSpPr>
        <p:spPr>
          <a:xfrm>
            <a:off x="1928602" y="3185303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Unconstitutional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4B5A1-4AB5-CEA5-4EE7-91B24A480E2F}"/>
              </a:ext>
            </a:extLst>
          </p:cNvPr>
          <p:cNvSpPr txBox="1"/>
          <p:nvPr/>
        </p:nvSpPr>
        <p:spPr>
          <a:xfrm>
            <a:off x="7890407" y="318445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Unconstitutional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BC0CE-7EC2-F9F7-C0AC-72911A2CBCF0}"/>
              </a:ext>
            </a:extLst>
          </p:cNvPr>
          <p:cNvSpPr txBox="1"/>
          <p:nvPr/>
        </p:nvSpPr>
        <p:spPr>
          <a:xfrm>
            <a:off x="2097719" y="5071272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Constitutional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16D19-C75F-449B-51F3-A3A643AB9D74}"/>
              </a:ext>
            </a:extLst>
          </p:cNvPr>
          <p:cNvSpPr txBox="1"/>
          <p:nvPr/>
        </p:nvSpPr>
        <p:spPr>
          <a:xfrm>
            <a:off x="8059524" y="5071272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Constitutional</a:t>
            </a:r>
          </a:p>
        </p:txBody>
      </p:sp>
    </p:spTree>
    <p:extLst>
      <p:ext uri="{BB962C8B-B14F-4D97-AF65-F5344CB8AC3E}">
        <p14:creationId xmlns:p14="http://schemas.microsoft.com/office/powerpoint/2010/main" val="78668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53A4-8449-49CE-3DA1-23B1DE5E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89" y="-41101"/>
            <a:ext cx="9023208" cy="689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Bigelow v. Whitcomb </a:t>
            </a:r>
            <a:br>
              <a:rPr lang="en-US" sz="4400" i="1" dirty="0"/>
            </a:br>
            <a:r>
              <a:rPr lang="en-US" sz="4400" dirty="0"/>
              <a:t>(1904 NH Sup. Ct.)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FB4141BE-93C5-E146-FDAC-B9EF8F0801AC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1616F-F93A-3B0E-8E84-73ABEBA80E4C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486602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Your Tree Protection Ordinance Constitutional?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94459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Bigelow v. Whitcomb </a:t>
            </a:r>
            <a:br>
              <a:rPr lang="en-US" sz="4400" i="1" dirty="0"/>
            </a:br>
            <a:r>
              <a:rPr lang="en-US" sz="4400" dirty="0"/>
              <a:t>(1904 NH Sup. Ct.)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553A4-8449-49CE-3DA1-23B1DE5E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489" y="-41101"/>
            <a:ext cx="9023208" cy="6899100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0F9AF034-03EA-7C32-702F-3D58E177DD19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8841C-19E0-B559-1657-0DDE7075E195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91339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7503-8CAC-00B0-ED45-22D408D7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“To prevent a man from using his property is virtually </a:t>
            </a:r>
            <a:r>
              <a:rPr lang="en-US" sz="2800" i="1" u="sng" dirty="0"/>
              <a:t>taking</a:t>
            </a:r>
            <a:r>
              <a:rPr lang="en-US" sz="2800" dirty="0"/>
              <a:t> it from him”</a:t>
            </a:r>
          </a:p>
          <a:p>
            <a:r>
              <a:rPr lang="en-US" sz="2800" dirty="0"/>
              <a:t>“[the] trees…belong to the owner of the adjacent land, who cannot be deprived of his right…</a:t>
            </a:r>
            <a:r>
              <a:rPr lang="en-US" sz="2800" i="1" u="sng" dirty="0"/>
              <a:t>without compensation</a:t>
            </a:r>
            <a:r>
              <a:rPr lang="en-US" sz="2800" dirty="0"/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D2AC8D-6013-A7BF-6BC5-D4702289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i="1" dirty="0"/>
              <a:t>Bigelow v. Whitcomb </a:t>
            </a:r>
            <a:br>
              <a:rPr lang="en-US" sz="4400" i="1" dirty="0"/>
            </a:br>
            <a:r>
              <a:rPr lang="en-US" sz="4400" dirty="0"/>
              <a:t>(1904 NH Sup. Ct.)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0FE01B1-3FA9-CB55-942F-10B12E30E9D6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F41B1-FE87-C41B-EDAB-AB76803D108A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2068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53A4-8449-49CE-3DA1-23B1DE5E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429" y="1264555"/>
            <a:ext cx="8965328" cy="689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78AB3-A9EB-A71F-7D0F-C351EF38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Lancaster v. Richardson</a:t>
            </a:r>
            <a:br>
              <a:rPr lang="en-US" sz="4400" dirty="0"/>
            </a:br>
            <a:r>
              <a:rPr lang="en-US" sz="4400" dirty="0"/>
              <a:t>(1871 NY Sup. Ct. App.)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EDBD061-2531-0C91-BEBC-D7323355D01F}"/>
              </a:ext>
            </a:extLst>
          </p:cNvPr>
          <p:cNvSpPr/>
          <p:nvPr/>
        </p:nvSpPr>
        <p:spPr>
          <a:xfrm rot="13522483">
            <a:off x="10164726" y="122955"/>
            <a:ext cx="1701209" cy="17012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90CDB-995E-3D04-7886-5B011C1C1CB4}"/>
              </a:ext>
            </a:extLst>
          </p:cNvPr>
          <p:cNvSpPr txBox="1"/>
          <p:nvPr/>
        </p:nvSpPr>
        <p:spPr>
          <a:xfrm rot="1800000">
            <a:off x="10423842" y="730434"/>
            <a:ext cx="118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baseline="30000" dirty="0"/>
              <a:t>th</a:t>
            </a:r>
            <a:r>
              <a:rPr lang="en-US" sz="3600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2604403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4539</TotalTime>
  <Words>3056</Words>
  <Application>Microsoft Office PowerPoint</Application>
  <PresentationFormat>Widescreen</PresentationFormat>
  <Paragraphs>333</Paragraphs>
  <Slides>60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Century Gothic</vt:lpstr>
      <vt:lpstr>Wingdings 3</vt:lpstr>
      <vt:lpstr>Wisp</vt:lpstr>
      <vt:lpstr>Is Your Tree Protection Ordinance Constitutional?</vt:lpstr>
      <vt:lpstr>PowerPoint Presentation</vt:lpstr>
      <vt:lpstr>Constitutional Challenges to Tree Ordinances</vt:lpstr>
      <vt:lpstr>Constitutional Challenges to Tree Ordinances</vt:lpstr>
      <vt:lpstr>Bigelow v. Whitcomb  (1904 NH Sup. Ct.)</vt:lpstr>
      <vt:lpstr>Bigelow v. Whitcomb  (1904 NH Sup. Ct.)</vt:lpstr>
      <vt:lpstr>Bigelow v. Whitcomb  (1904 NH Sup. Ct.)</vt:lpstr>
      <vt:lpstr>Bigelow v. Whitcomb  (1904 NH Sup. Ct.)</vt:lpstr>
      <vt:lpstr>Lancaster v. Richardson (1871 NY Sup. Ct. App.)</vt:lpstr>
      <vt:lpstr>Lancaster v. Richardson (1871 NY Sup. Ct. App.)</vt:lpstr>
      <vt:lpstr>Lancaster v. Richardson (1871 NY Sup. Ct. App.)</vt:lpstr>
      <vt:lpstr>Lancaster v. Richardson (1871 NY Sup. Ct. App.)</vt:lpstr>
      <vt:lpstr>Lancaster v. Richardson (1871 NY Sup.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F.P. Dev., LLC v. Charter Twp. of Canton (2021 6th Cir.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People v. Novie (2013 NY Sup. Ct. App.)</vt:lpstr>
      <vt:lpstr>PowerPoint Presentation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NJ Shore Builders Ass'n v. Twp. of Jackson (2009 NJ Sup. Ct.)</vt:lpstr>
      <vt:lpstr>Constitutional Challenges to Tree Ordinances</vt:lpstr>
      <vt:lpstr>Constitutional Challenges to Tree Ordinances</vt:lpstr>
      <vt:lpstr>Constitutional Challenges to Tree Ordinances</vt:lpstr>
      <vt:lpstr>Constitutional Challenges to Tree Ordinances</vt:lpstr>
      <vt:lpstr>Is Your Tree Protection Ordinance Constitutional?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Illustrations from Kansas Tree Law</dc:title>
  <dc:creator>Reviewer 1</dc:creator>
  <cp:lastModifiedBy>Reviewer 1</cp:lastModifiedBy>
  <cp:revision>84</cp:revision>
  <dcterms:created xsi:type="dcterms:W3CDTF">2023-12-17T00:52:32Z</dcterms:created>
  <dcterms:modified xsi:type="dcterms:W3CDTF">2024-04-30T04:04:46Z</dcterms:modified>
</cp:coreProperties>
</file>