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7" r:id="rId1"/>
  </p:sldMasterIdLst>
  <p:notesMasterIdLst>
    <p:notesMasterId r:id="rId70"/>
  </p:notesMasterIdLst>
  <p:sldIdLst>
    <p:sldId id="256" r:id="rId2"/>
    <p:sldId id="482" r:id="rId3"/>
    <p:sldId id="278" r:id="rId4"/>
    <p:sldId id="485" r:id="rId5"/>
    <p:sldId id="486" r:id="rId6"/>
    <p:sldId id="487" r:id="rId7"/>
    <p:sldId id="488" r:id="rId8"/>
    <p:sldId id="483" r:id="rId9"/>
    <p:sldId id="437" r:id="rId10"/>
    <p:sldId id="490" r:id="rId11"/>
    <p:sldId id="489" r:id="rId12"/>
    <p:sldId id="491" r:id="rId13"/>
    <p:sldId id="436" r:id="rId14"/>
    <p:sldId id="426" r:id="rId15"/>
    <p:sldId id="427" r:id="rId16"/>
    <p:sldId id="428" r:id="rId17"/>
    <p:sldId id="499" r:id="rId18"/>
    <p:sldId id="394" r:id="rId19"/>
    <p:sldId id="431" r:id="rId20"/>
    <p:sldId id="430" r:id="rId21"/>
    <p:sldId id="438" r:id="rId22"/>
    <p:sldId id="456" r:id="rId23"/>
    <p:sldId id="457" r:id="rId24"/>
    <p:sldId id="458" r:id="rId25"/>
    <p:sldId id="460" r:id="rId26"/>
    <p:sldId id="459" r:id="rId27"/>
    <p:sldId id="461" r:id="rId28"/>
    <p:sldId id="464" r:id="rId29"/>
    <p:sldId id="462" r:id="rId30"/>
    <p:sldId id="463" r:id="rId31"/>
    <p:sldId id="498" r:id="rId32"/>
    <p:sldId id="466" r:id="rId33"/>
    <p:sldId id="465" r:id="rId34"/>
    <p:sldId id="445" r:id="rId35"/>
    <p:sldId id="446" r:id="rId36"/>
    <p:sldId id="447" r:id="rId37"/>
    <p:sldId id="448" r:id="rId38"/>
    <p:sldId id="449" r:id="rId39"/>
    <p:sldId id="453" r:id="rId40"/>
    <p:sldId id="452" r:id="rId41"/>
    <p:sldId id="451" r:id="rId42"/>
    <p:sldId id="467" r:id="rId43"/>
    <p:sldId id="468" r:id="rId44"/>
    <p:sldId id="469" r:id="rId45"/>
    <p:sldId id="470" r:id="rId46"/>
    <p:sldId id="471" r:id="rId47"/>
    <p:sldId id="472" r:id="rId48"/>
    <p:sldId id="439" r:id="rId49"/>
    <p:sldId id="440" r:id="rId50"/>
    <p:sldId id="442" r:id="rId51"/>
    <p:sldId id="441" r:id="rId52"/>
    <p:sldId id="454" r:id="rId53"/>
    <p:sldId id="455" r:id="rId54"/>
    <p:sldId id="444" r:id="rId55"/>
    <p:sldId id="493" r:id="rId56"/>
    <p:sldId id="494" r:id="rId57"/>
    <p:sldId id="495" r:id="rId58"/>
    <p:sldId id="496" r:id="rId59"/>
    <p:sldId id="473" r:id="rId60"/>
    <p:sldId id="474" r:id="rId61"/>
    <p:sldId id="475" r:id="rId62"/>
    <p:sldId id="492" r:id="rId63"/>
    <p:sldId id="476" r:id="rId64"/>
    <p:sldId id="477" r:id="rId65"/>
    <p:sldId id="478" r:id="rId66"/>
    <p:sldId id="497" r:id="rId67"/>
    <p:sldId id="481" r:id="rId68"/>
    <p:sldId id="425" r:id="rId6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oduction" id="{87F04D80-0D7C-4B74-A81A-EDB79C334C29}">
          <p14:sldIdLst>
            <p14:sldId id="256"/>
          </p14:sldIdLst>
        </p14:section>
        <p14:section name="Mustoe v. Ma" id="{99E8FD9C-4D2F-4972-8197-5800C7D10EE6}">
          <p14:sldIdLst>
            <p14:sldId id="482"/>
            <p14:sldId id="278"/>
            <p14:sldId id="485"/>
            <p14:sldId id="486"/>
            <p14:sldId id="487"/>
            <p14:sldId id="488"/>
            <p14:sldId id="483"/>
            <p14:sldId id="437"/>
            <p14:sldId id="490"/>
            <p14:sldId id="489"/>
            <p14:sldId id="491"/>
            <p14:sldId id="436"/>
          </p14:sldIdLst>
        </p14:section>
        <p14:section name="Herring v. Pelayo" id="{E135F7C1-ABB0-4B78-9BF0-72A848BE7A95}">
          <p14:sldIdLst>
            <p14:sldId id="426"/>
            <p14:sldId id="427"/>
            <p14:sldId id="428"/>
            <p14:sldId id="499"/>
            <p14:sldId id="394"/>
            <p14:sldId id="431"/>
            <p14:sldId id="430"/>
            <p14:sldId id="438"/>
          </p14:sldIdLst>
        </p14:section>
        <p14:section name="Boyle v Leech" id="{B963EDED-F1BF-4B28-834E-82CE46B4DBF6}">
          <p14:sldIdLst>
            <p14:sldId id="456"/>
            <p14:sldId id="457"/>
            <p14:sldId id="458"/>
            <p14:sldId id="460"/>
            <p14:sldId id="459"/>
          </p14:sldIdLst>
        </p14:section>
        <p14:section name="Connolly v Piest" id="{A07569CE-44D7-4E5C-9AFA-4F414BB41CF8}">
          <p14:sldIdLst>
            <p14:sldId id="461"/>
            <p14:sldId id="464"/>
            <p14:sldId id="462"/>
            <p14:sldId id="463"/>
            <p14:sldId id="498"/>
            <p14:sldId id="466"/>
            <p14:sldId id="465"/>
          </p14:sldIdLst>
        </p14:section>
        <p14:section name="Lewis v Krussel" id="{FD6A8830-5EBE-48C6-855B-0A961E9193C8}">
          <p14:sldIdLst>
            <p14:sldId id="445"/>
            <p14:sldId id="446"/>
            <p14:sldId id="447"/>
            <p14:sldId id="448"/>
            <p14:sldId id="449"/>
            <p14:sldId id="453"/>
            <p14:sldId id="452"/>
            <p14:sldId id="451"/>
          </p14:sldIdLst>
        </p14:section>
        <p14:section name="Thompson v Dale" id="{0DC4A1DC-3FD8-411D-9A29-ED23D1ED2355}">
          <p14:sldIdLst>
            <p14:sldId id="467"/>
            <p14:sldId id="468"/>
            <p14:sldId id="469"/>
            <p14:sldId id="470"/>
            <p14:sldId id="471"/>
            <p14:sldId id="472"/>
          </p14:sldIdLst>
        </p14:section>
        <p14:section name="Evans v. Spokane" id="{33AE8222-86D7-40ED-8C7E-E60BC632ED08}">
          <p14:sldIdLst>
            <p14:sldId id="439"/>
            <p14:sldId id="440"/>
            <p14:sldId id="442"/>
            <p14:sldId id="441"/>
            <p14:sldId id="454"/>
            <p14:sldId id="455"/>
            <p14:sldId id="444"/>
          </p14:sldIdLst>
        </p14:section>
        <p14:section name="Carstens v. De sellem" id="{FB98ECCA-C5C0-4D44-934A-90FFE8322528}">
          <p14:sldIdLst>
            <p14:sldId id="493"/>
            <p14:sldId id="494"/>
            <p14:sldId id="495"/>
            <p14:sldId id="496"/>
          </p14:sldIdLst>
        </p14:section>
        <p14:section name="MDJ v. Haley" id="{47340559-5585-4D93-AE42-EEA1F4E03898}">
          <p14:sldIdLst>
            <p14:sldId id="473"/>
            <p14:sldId id="474"/>
            <p14:sldId id="475"/>
            <p14:sldId id="492"/>
            <p14:sldId id="476"/>
            <p14:sldId id="477"/>
            <p14:sldId id="478"/>
          </p14:sldIdLst>
        </p14:section>
        <p14:section name="Conclusion" id="{2C3ED68A-3D4D-4B4C-B129-D0BC67686496}">
          <p14:sldIdLst>
            <p14:sldId id="497"/>
            <p14:sldId id="481"/>
            <p14:sldId id="4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83396" autoAdjust="0"/>
  </p:normalViewPr>
  <p:slideViewPr>
    <p:cSldViewPr snapToGrid="0">
      <p:cViewPr varScale="1">
        <p:scale>
          <a:sx n="72" d="100"/>
          <a:sy n="72" d="100"/>
        </p:scale>
        <p:origin x="10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28BC4-ADCC-4BC7-944F-C34D2F7A051C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55452-F542-491B-BA5C-F349F2386F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74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70EA7-C791-158F-5C40-FEAEA0727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EACC81-D6BD-068E-44C6-8472435E43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1E8BAB-1490-D589-0E14-5A4F166FD2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2013 on Raintree Loop, a cul-de-sac in Rainier, WA</a:t>
            </a:r>
          </a:p>
          <a:p>
            <a:r>
              <a:rPr lang="en-US" dirty="0"/>
              <a:t>Jennifer Mustoe owned 2 Douglas Firs growing 2.5 feet from the property line</a:t>
            </a:r>
          </a:p>
          <a:p>
            <a:r>
              <a:rPr lang="en-US" dirty="0" err="1"/>
              <a:t>Xiaoya</a:t>
            </a:r>
            <a:r>
              <a:rPr lang="en-US" dirty="0"/>
              <a:t> Ma and Anthony Jordan neighbors to the south</a:t>
            </a:r>
          </a:p>
          <a:p>
            <a:r>
              <a:rPr lang="en-US" dirty="0"/>
              <a:t>Dug a trench 20 inches deep along property 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4FBC8-A6D8-C7CB-3025-573583729D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36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37C1C-EB64-3044-909E-C2F68EA1E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B20D28-E3B4-F6DB-BA20-6F2D5A978E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8488D1-FC33-ED36-0DBF-173BB262FE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2F0AA-F4BE-A439-E3F0-F3FB5D3301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67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780A2-16CB-D945-BAB6-462EA613F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030D21-3076-72F4-ACC0-1524482C60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4D1A88-2CFD-A3DC-5F73-6BDDDA50CC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63BA6-F23F-D998-ADE8-89A0B51771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42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3EC60-733A-DAE6-117A-9B2162A34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44F3B6-E4F6-4768-39F6-DBFDF59A72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9CBE6F-0EA0-0C32-A517-AA4954A80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the 1950s, Mr. Leech owned his home and massive coast redwood tree without complaints in Pierce County</a:t>
            </a:r>
          </a:p>
          <a:p>
            <a:r>
              <a:rPr lang="en-US" dirty="0"/>
              <a:t>Tree and all branches ENTIRELY on Leech side</a:t>
            </a:r>
          </a:p>
          <a:p>
            <a:r>
              <a:rPr lang="en-US" dirty="0"/>
              <a:t>Debris drop from tree caused staining of Boyle’s concrete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A13B-0B64-87E0-6911-FD9255EFE7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52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3F8DE-B2EA-E444-2572-5AE0D1E3B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33A0CF-ECEA-2841-B4FA-E1CC0F0F92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ACA6FC-FBAA-CBBB-25B2-C54D5EED1D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5EB83-179A-B842-13A8-359712D4C5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49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5E7E7-E77F-4BA0-25DA-674F0E887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2D07A2-80DB-5F23-FA10-9B09C1C90C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5851CA-0AAA-35DE-95D0-A26E30C9DA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2016 in Snohomish County</a:t>
            </a:r>
          </a:p>
          <a:p>
            <a:r>
              <a:rPr lang="en-US" dirty="0"/>
              <a:t>Mature 81-foot cedar tree grows on </a:t>
            </a:r>
            <a:r>
              <a:rPr lang="en-US" dirty="0" err="1"/>
              <a:t>Piest’s</a:t>
            </a:r>
            <a:r>
              <a:rPr lang="en-US" dirty="0"/>
              <a:t> property</a:t>
            </a:r>
          </a:p>
          <a:p>
            <a:r>
              <a:rPr lang="en-US" dirty="0"/>
              <a:t>Connolly threatened legal action if </a:t>
            </a:r>
            <a:r>
              <a:rPr lang="en-US" dirty="0" err="1"/>
              <a:t>Piest</a:t>
            </a:r>
            <a:r>
              <a:rPr lang="en-US" dirty="0"/>
              <a:t> didn’t allow pruning to mitigate debris drop</a:t>
            </a:r>
          </a:p>
          <a:p>
            <a:r>
              <a:rPr lang="en-US" dirty="0"/>
              <a:t>2017: complained about safety risk of branch failure onto Connolly home</a:t>
            </a:r>
          </a:p>
          <a:p>
            <a:r>
              <a:rPr lang="en-US" dirty="0"/>
              <a:t>Connolly arborist: “moderate risk”; </a:t>
            </a:r>
            <a:r>
              <a:rPr lang="en-US" dirty="0" err="1"/>
              <a:t>Piest</a:t>
            </a:r>
            <a:r>
              <a:rPr lang="en-US" dirty="0"/>
              <a:t> arborist: “low risk” (TRAQ!)</a:t>
            </a:r>
          </a:p>
          <a:p>
            <a:r>
              <a:rPr lang="en-US" dirty="0"/>
              <a:t>Trial Court granted MSJ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C74C3-461A-412C-5F64-9B308E25B1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38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FCB12-90C9-6399-79A0-543C8BB9F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EB1427-2A29-19FA-E9E9-B39B611B39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B10B91-C3FC-5CC1-438A-767C3AD75F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TRAQ Was applied here!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73129-308C-C0BD-0566-CC79556664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95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TRAQ Was applied here!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280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9CFA8-45DF-8BCC-0634-1E6D5E643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191E58-1BD5-A5F0-C831-A38E934E2F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378685-574F-3A23-1655-3E3853DE92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1995 in Grey’s Harbor County</a:t>
            </a:r>
          </a:p>
          <a:p>
            <a:endParaRPr lang="en-US" dirty="0"/>
          </a:p>
          <a:p>
            <a:r>
              <a:rPr lang="en-US" dirty="0"/>
              <a:t>Dawn Lewis and Darold </a:t>
            </a:r>
            <a:r>
              <a:rPr lang="en-US" dirty="0" err="1"/>
              <a:t>Teitzel</a:t>
            </a:r>
            <a:r>
              <a:rPr lang="en-US" dirty="0"/>
              <a:t> expressed concern about safety of </a:t>
            </a:r>
            <a:r>
              <a:rPr lang="en-US" dirty="0" err="1"/>
              <a:t>Krussel’s</a:t>
            </a:r>
            <a:r>
              <a:rPr lang="en-US" dirty="0"/>
              <a:t> trees.</a:t>
            </a:r>
          </a:p>
          <a:p>
            <a:r>
              <a:rPr lang="en-US" dirty="0"/>
              <a:t>Gary Nancy </a:t>
            </a:r>
            <a:r>
              <a:rPr lang="en-US" dirty="0" err="1"/>
              <a:t>Krussel</a:t>
            </a:r>
            <a:r>
              <a:rPr lang="en-US" dirty="0"/>
              <a:t> said they would do something. They didn’t.</a:t>
            </a:r>
          </a:p>
          <a:p>
            <a:endParaRPr lang="en-US" dirty="0"/>
          </a:p>
          <a:p>
            <a:r>
              <a:rPr lang="en-US" dirty="0"/>
              <a:t>December 3, 1995 – windstorm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4A081-395B-2475-EB75-34826423BB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41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05C0F-FB11-F565-F282-3A1A13F80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D8FFD5-E217-8A85-183B-7C9CFFC2B0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4F1A7A-0019-8C6F-247F-FA0DF5567D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large healthy hemlock trees fell on the home of Dawn Lewis and Darold </a:t>
            </a:r>
            <a:r>
              <a:rPr lang="en-US" dirty="0" err="1"/>
              <a:t>Teitzel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BF65B-E6ED-BDA8-6C6B-15402751E6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00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116FB-72F8-5D25-3C57-349EEB537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E01E18-E881-B757-8B61-23388E8DB9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D6C0F8-6723-F3EB-802A-D6BD370D5A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a THIRD tree fell on </a:t>
            </a:r>
            <a:r>
              <a:rPr lang="en-US" dirty="0" err="1"/>
              <a:t>Krussel’s</a:t>
            </a:r>
            <a:r>
              <a:rPr lang="en-US" dirty="0"/>
              <a:t> house</a:t>
            </a:r>
          </a:p>
          <a:p>
            <a:endParaRPr lang="en-US" dirty="0"/>
          </a:p>
          <a:p>
            <a:r>
              <a:rPr lang="en-US" dirty="0" err="1"/>
              <a:t>Krussels</a:t>
            </a:r>
            <a:r>
              <a:rPr lang="en-US" dirty="0"/>
              <a:t> admit:</a:t>
            </a:r>
          </a:p>
          <a:p>
            <a:r>
              <a:rPr lang="en-US" dirty="0"/>
              <a:t>(1) other trees had fallen on his property</a:t>
            </a:r>
          </a:p>
          <a:p>
            <a:r>
              <a:rPr lang="en-US" dirty="0"/>
              <a:t>(2) He would have his mother stay elsewhere during windstorms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11A32-26C6-C431-C171-5FCD97EB69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14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321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61CBA-29EE-B646-39D0-99C48C19D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80BF15-01F9-6706-1E18-655D4A6AC1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5F353C-8CBA-5E0C-BCD0-3BAA80A315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Snohomish County Vacation Home in the forest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1992: upper half of trunk of NATURALLY-OCCURRING tree fell onto DALE’S house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THOMPSON asked for dale to remove the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5D9A6-99C8-ED7C-6E37-37D0E616EF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93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32AA4-BE4C-2F44-949A-38D8E0714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2F8BE8-ED49-E45B-BD3A-59F3075DAF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DB6702-2852-8AAC-2A6D-15D8BA402D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1992: upper half of trunk fell onto DALE’S house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THOMPSON asked for dale to remove the tree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1994: Thompson’s logger recommended removal of Dale’s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333C6-9343-7997-A9E4-C96144CBF1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40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6C0A9-513E-6942-D655-5FCB44163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3B2B5D-9C30-AF6C-9DCC-1E817BB8CB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27B424-94AE-B228-7829-326F81F482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Late 1994: tree fell on Thompson’s house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7E5A2-E9EB-DFC7-08A8-43229BDD49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60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Refuses to follow Restatement 2</a:t>
            </a:r>
            <a:r>
              <a:rPr lang="en-US" baseline="30000" dirty="0"/>
              <a:t>nd</a:t>
            </a:r>
            <a:r>
              <a:rPr lang="en-US" dirty="0"/>
              <a:t> Torts Section 363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2449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7A589-E6E4-E398-8378-B166FDC12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785F4A-8D19-DEE4-FA98-840BDA6A99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9F9A3B-A73B-A7C9-05B3-A84B4DFC43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July 23, 2014 – Severe windstorm</a:t>
            </a:r>
          </a:p>
          <a:p>
            <a:r>
              <a:rPr lang="en-US" dirty="0"/>
              <a:t>Carlton Evans was driving towards Chattaroy on E. Big Meadows Road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20ED0-EB0A-985B-9484-0863FC273B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876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460E4-43FC-FC03-A8D7-31044FAFC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6E021C-0239-97F8-3EC7-88D5C6EC66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A72ACF-D0DC-DCCB-00C6-9167B6433D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July 23, 2014 – Severe windstorm</a:t>
            </a:r>
          </a:p>
          <a:p>
            <a:r>
              <a:rPr lang="en-US" dirty="0"/>
              <a:t>Carlton Evans was driving towards Chattaroy on E. Big Meadows Road</a:t>
            </a:r>
          </a:p>
          <a:p>
            <a:r>
              <a:rPr lang="en-US" dirty="0"/>
              <a:t>80-90 foot Ponderosa pine fell on his car, impaling him and severing his left hand.</a:t>
            </a:r>
          </a:p>
          <a:p>
            <a:r>
              <a:rPr lang="en-US" dirty="0"/>
              <a:t>He survived.</a:t>
            </a:r>
          </a:p>
          <a:p>
            <a:r>
              <a:rPr lang="en-US" dirty="0"/>
              <a:t>Jury instructions that “no </a:t>
            </a:r>
            <a:r>
              <a:rPr lang="en-US" dirty="0" err="1"/>
              <a:t>liab</a:t>
            </a:r>
            <a:r>
              <a:rPr lang="en-US" dirty="0"/>
              <a:t>. if no reason to know THIS tree would fail” and “act of god”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C9D1B-ABE1-32A6-441F-4E9B9CFCBC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7771C-FD4D-7179-CEFE-25FFBD621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069C15-29EC-A01F-0F98-6B49E981DD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262DB6-7073-C65F-EC21-1E160F3EF5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1914 in Yakima County – Carstens owned a pear orchard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Ag inspector De Sellem found fireblight in the orchard, demanded destruction of Carsten’s trees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 Carsten’s objections, De Sellem’s crew destroyed all of Carstens’ infected pear trees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EB4F4-A030-955D-F9C7-B30D04296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525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4D1B2-B14F-420F-154F-B87A5FBFF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5FCDE6-B651-23D9-39D2-1B999CFC3E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4AF929-67A1-C5EC-F857-343227CE6B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2015 – Mercer Island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Copper beech tree on Oyler prop adjacent to Haley’s view window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years, Haley attempted to acquire view easement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43D8B-C4F6-2ABD-FAC8-9F3BBA0303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638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1187A-F004-9975-B582-A71CBB696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4E3C74-4B49-9D8F-E76E-78A5B548EC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648560-955C-B610-E2F9-47CC331D1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2015 – Mercer Island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Copper beech tree on Oyler prop adjacent to Haley’s view window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years, Haley attempted to acquire view easement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FA5A8-26BE-A4B7-7F82-56315C951E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743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F1FC8-5959-93FC-1980-CBFCB0584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73EBB7-E042-6552-42E8-B638681DE5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F2E210-970E-DF84-F5F5-023A84BF60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2011 when </a:t>
            </a:r>
            <a:r>
              <a:rPr lang="en-US" dirty="0" err="1"/>
              <a:t>Oylers</a:t>
            </a:r>
            <a:r>
              <a:rPr lang="en-US" dirty="0"/>
              <a:t> moved out, before completing sale to MJD Props, Haley topped the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A55B6-C435-9E21-EBCD-726B258EF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94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0635B-5592-1358-E482-63943E208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36D6BA-E3F3-41A9-6550-43E9C9E0DB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A19318-A0F2-4C25-2AAE-086C04B1FB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8CEC7-28B6-EAED-D51E-9A2385A87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191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A113C-09A4-5873-2606-8AB176EF6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0644DB-B0CD-453C-7228-1B3CB345F2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58F717-8739-DAAB-1AA1-8D68A03FC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November 2012: MJD removed the topped tree and planted a new 18-foot cedar tree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Trial court found Haley guilty of timber trespass and dismissed Haley’s claim of spite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5AB81-4869-99E3-ABBF-A232AD0385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42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708BF-083B-77C0-F5E7-54FCE7A70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6BCDA5-7C87-9B3A-AD29-14D796F0E4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CE9141-0E04-3B32-C290-C877A7248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A7451-2B62-FD79-2049-939C70C642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76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9A30B-CFE5-785B-A089-3C5765137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C60D6B-B114-0C21-AE66-93A2696B1D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30285C-AD2A-2F12-912D-AAC44AC0D1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55B09-F898-F1F1-BF33-23A17A7282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33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05BEA-6A2F-D65E-86AA-1D7FE64E1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754E93-7C3B-1360-5CBD-BB4D2D110D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592D15-D647-3600-814F-515763B3FD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2013 on Raintree Loop, a cul-de-sac in Rainier, WA</a:t>
            </a:r>
          </a:p>
          <a:p>
            <a:r>
              <a:rPr lang="en-US" dirty="0"/>
              <a:t>Jennifer Mustoe owned 2 Douglas Firs growing 2.5 feet from the property line</a:t>
            </a:r>
          </a:p>
          <a:p>
            <a:r>
              <a:rPr lang="en-US" dirty="0" err="1"/>
              <a:t>Xiaoya</a:t>
            </a:r>
            <a:r>
              <a:rPr lang="en-US" dirty="0"/>
              <a:t> Ma and Anthony Jordan neighbors to the south</a:t>
            </a:r>
          </a:p>
          <a:p>
            <a:r>
              <a:rPr lang="en-US" dirty="0"/>
              <a:t>Dug a trench 20 inches deep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3E4E6-4573-4240-9B1A-4FDA20A29A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5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5DD0A-37AA-BEE8-630E-01ED89422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5FF827-05C3-BFF3-36DC-411008E132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090CE7-1C60-60DC-A2C0-0CD9F525DF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17DAE-6A9A-6205-8B8C-2C3EB49E49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71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A357F-9386-475C-F7EA-EF9432FDA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4D003C-78AF-8F5F-AAEC-EB258D0E0B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B300AA-F054-2D97-BD15-88FF39103E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December 2, 2011 in Pierce County</a:t>
            </a:r>
          </a:p>
          <a:p>
            <a:r>
              <a:rPr lang="en-US" dirty="0"/>
              <a:t>Herring pruned branches on his side</a:t>
            </a:r>
          </a:p>
          <a:p>
            <a:r>
              <a:rPr lang="en-US" dirty="0"/>
              <a:t>Pelayo pruned branches on his side, killing the tree</a:t>
            </a:r>
          </a:p>
          <a:p>
            <a:r>
              <a:rPr lang="en-US" dirty="0"/>
              <a:t>Pelayo admitted (1) he knew the tree was common property and (2) the pruning would likely kill the tree</a:t>
            </a:r>
          </a:p>
          <a:p>
            <a:r>
              <a:rPr lang="en-US" dirty="0"/>
              <a:t>Pelayo’s trimmer admitted tree could have been “made safer” by removing some branches without killing the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C052F-CADC-36FF-16F8-3BD145FDA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54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E4BD8-5F54-9122-410C-88E903BF7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1ED3A5-F44E-C071-A560-53A054FD8D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CC2099-EF3F-8DF2-AA24-ABD49B33CE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CEC2C-D923-3FEA-4897-E9E56A9CA8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8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718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8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1243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77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5996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65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96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3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10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4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5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85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5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7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EB379-6C0D-4AFD-8F55-C8AFE57CCC9D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85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  <p:sldLayoutId id="2147484041" r:id="rId14"/>
    <p:sldLayoutId id="2147484042" r:id="rId15"/>
    <p:sldLayoutId id="214748404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D948E-5095-19A6-109D-C57C47C205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Selections from Washington</a:t>
            </a:r>
            <a:br>
              <a:rPr lang="en-US" sz="4400" dirty="0"/>
            </a:br>
            <a:r>
              <a:rPr lang="en-US" sz="4400" dirty="0"/>
              <a:t>Case Law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FEEEE6-17D1-98BE-07EF-80F40313C6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James Komen</a:t>
            </a:r>
          </a:p>
          <a:p>
            <a:r>
              <a:rPr lang="en-US" dirty="0"/>
              <a:t>BCMA #WE-9909B</a:t>
            </a:r>
          </a:p>
          <a:p>
            <a:r>
              <a:rPr lang="en-US" dirty="0"/>
              <a:t>RCA #555</a:t>
            </a:r>
          </a:p>
        </p:txBody>
      </p:sp>
    </p:spTree>
    <p:extLst>
      <p:ext uri="{BB962C8B-B14F-4D97-AF65-F5344CB8AC3E}">
        <p14:creationId xmlns:p14="http://schemas.microsoft.com/office/powerpoint/2010/main" val="350551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64019-86FC-3087-E62E-77EFA85E0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17B8B7D-C097-28CF-E31F-A043321E4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“…the right to self-help does not extend to removing the tree itself.”</a:t>
            </a:r>
          </a:p>
          <a:p>
            <a:pPr marL="0" indent="0">
              <a:buNone/>
            </a:pPr>
            <a:r>
              <a:rPr lang="en-US" sz="2400" b="1" dirty="0"/>
              <a:t>HOWEVER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6AFC92-A7F6-64EA-1A45-246ABD570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it-IT" i="1" dirty="0"/>
              <a:t>Mustoe v. Ma</a:t>
            </a:r>
            <a:br>
              <a:rPr lang="it-IT" i="1" dirty="0"/>
            </a:br>
            <a:r>
              <a:rPr lang="it-IT" dirty="0"/>
              <a:t>371 P.3d 544 (Ct. App. 2016)</a:t>
            </a:r>
          </a:p>
        </p:txBody>
      </p:sp>
    </p:spTree>
    <p:extLst>
      <p:ext uri="{BB962C8B-B14F-4D97-AF65-F5344CB8AC3E}">
        <p14:creationId xmlns:p14="http://schemas.microsoft.com/office/powerpoint/2010/main" val="3921559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BFE41-007F-836F-496A-AAA5C67FF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E8B7EA4-5632-3232-A2A7-088784DB1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“…the right to self-help does not extend to removing the tree itself.”</a:t>
            </a:r>
          </a:p>
          <a:p>
            <a:pPr marL="0" indent="0">
              <a:buNone/>
            </a:pPr>
            <a:r>
              <a:rPr lang="en-US" sz="2400" b="1" dirty="0"/>
              <a:t>HOWEVER</a:t>
            </a:r>
          </a:p>
          <a:p>
            <a:r>
              <a:rPr lang="en-US" sz="2400" dirty="0"/>
              <a:t>Defendant could </a:t>
            </a:r>
            <a:r>
              <a:rPr lang="en-US" sz="2400" i="1" dirty="0"/>
              <a:t>lawfully</a:t>
            </a:r>
            <a:r>
              <a:rPr lang="en-US" sz="2400" dirty="0"/>
              <a:t> remove roots on his side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6956DF-A604-F4B2-C85C-DE4112B0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it-IT" i="1" dirty="0"/>
              <a:t>Mustoe v. Ma</a:t>
            </a:r>
            <a:br>
              <a:rPr lang="it-IT" i="1" dirty="0"/>
            </a:br>
            <a:r>
              <a:rPr lang="it-IT" dirty="0"/>
              <a:t>371 P.3d 544 (Ct. App. 2016)</a:t>
            </a:r>
          </a:p>
        </p:txBody>
      </p:sp>
    </p:spTree>
    <p:extLst>
      <p:ext uri="{BB962C8B-B14F-4D97-AF65-F5344CB8AC3E}">
        <p14:creationId xmlns:p14="http://schemas.microsoft.com/office/powerpoint/2010/main" val="3023848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ACA36-2C14-DE5E-55F9-770A597B4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1C8E044-66F1-F745-D41F-EB994808E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“…the right to self-help does not extend to removing the tree itself.”</a:t>
            </a:r>
          </a:p>
          <a:p>
            <a:pPr marL="0" indent="0">
              <a:buNone/>
            </a:pPr>
            <a:r>
              <a:rPr lang="en-US" sz="2400" b="1" dirty="0"/>
              <a:t>HOWEVER</a:t>
            </a:r>
          </a:p>
          <a:p>
            <a:r>
              <a:rPr lang="en-US" sz="2400" dirty="0"/>
              <a:t>Defendant could </a:t>
            </a:r>
            <a:r>
              <a:rPr lang="en-US" sz="2400" i="1" dirty="0"/>
              <a:t>lawfully</a:t>
            </a:r>
            <a:r>
              <a:rPr lang="en-US" sz="2400" dirty="0"/>
              <a:t> remove roots on his side</a:t>
            </a:r>
          </a:p>
          <a:p>
            <a:r>
              <a:rPr lang="en-US" sz="2400" dirty="0"/>
              <a:t>“Mustoe has not established that she has any legal cause for complaint…”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032A9DC-40E3-E08B-4758-22591C32A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it-IT" i="1" dirty="0"/>
              <a:t>Mustoe v. Ma</a:t>
            </a:r>
            <a:br>
              <a:rPr lang="it-IT" i="1" dirty="0"/>
            </a:br>
            <a:r>
              <a:rPr lang="it-IT" dirty="0"/>
              <a:t>371 P.3d 544 (Ct. App. 2016)</a:t>
            </a:r>
          </a:p>
        </p:txBody>
      </p:sp>
    </p:spTree>
    <p:extLst>
      <p:ext uri="{BB962C8B-B14F-4D97-AF65-F5344CB8AC3E}">
        <p14:creationId xmlns:p14="http://schemas.microsoft.com/office/powerpoint/2010/main" val="4194955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E9FAC-7B62-23C8-F4FC-9DCEB326E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BC8A0E0-BF6F-0421-0144-4B766EDCB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Rejects out-of-state authority: </a:t>
            </a:r>
          </a:p>
          <a:p>
            <a:pPr lvl="1"/>
            <a:r>
              <a:rPr lang="en-US" sz="2200" i="1" dirty="0" err="1"/>
              <a:t>Booska</a:t>
            </a:r>
            <a:r>
              <a:rPr lang="en-US" sz="2200" i="1" dirty="0"/>
              <a:t> </a:t>
            </a:r>
            <a:r>
              <a:rPr lang="en-US" sz="2200" dirty="0"/>
              <a:t>v. </a:t>
            </a:r>
            <a:r>
              <a:rPr lang="en-US" sz="2200" i="1" dirty="0"/>
              <a:t>Patel</a:t>
            </a:r>
            <a:r>
              <a:rPr lang="en-US" sz="2200" dirty="0"/>
              <a:t> (1994 Cal. Ct. App.)</a:t>
            </a:r>
          </a:p>
          <a:p>
            <a:pPr lvl="1"/>
            <a:r>
              <a:rPr lang="en-US" sz="2200" i="1" dirty="0" err="1"/>
              <a:t>Fliegman</a:t>
            </a:r>
            <a:r>
              <a:rPr lang="en-US" sz="2200" i="1" dirty="0"/>
              <a:t> </a:t>
            </a:r>
            <a:r>
              <a:rPr lang="en-US" sz="2200" dirty="0"/>
              <a:t>v. </a:t>
            </a:r>
            <a:r>
              <a:rPr lang="en-US" sz="2200" i="1" dirty="0"/>
              <a:t>Rubin</a:t>
            </a:r>
            <a:r>
              <a:rPr lang="en-US" sz="2200" dirty="0"/>
              <a:t> (2003 NY Sup. Ct. App.)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2504B4-7B4A-1696-9925-043F3D54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it-IT" i="1" dirty="0"/>
              <a:t>Mustoe v. Ma</a:t>
            </a:r>
            <a:br>
              <a:rPr lang="it-IT" i="1" dirty="0"/>
            </a:br>
            <a:r>
              <a:rPr lang="it-IT" dirty="0"/>
              <a:t>371 P.3d 544 (Ct. App. 2016)</a:t>
            </a:r>
          </a:p>
        </p:txBody>
      </p:sp>
    </p:spTree>
    <p:extLst>
      <p:ext uri="{BB962C8B-B14F-4D97-AF65-F5344CB8AC3E}">
        <p14:creationId xmlns:p14="http://schemas.microsoft.com/office/powerpoint/2010/main" val="2127148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46AC8-EA38-0FBB-1D51-59E02B94A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29F58-DD5E-7A24-6968-905B735AA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Autofit/>
          </a:bodyPr>
          <a:lstStyle/>
          <a:p>
            <a:r>
              <a:rPr lang="en-US" i="1" dirty="0"/>
              <a:t>Herring v. Pelayo</a:t>
            </a:r>
            <a:br>
              <a:rPr lang="en-US" dirty="0"/>
            </a:br>
            <a:r>
              <a:rPr lang="en-US" dirty="0"/>
              <a:t>198 </a:t>
            </a:r>
            <a:r>
              <a:rPr lang="en-US" dirty="0" err="1"/>
              <a:t>Wn</a:t>
            </a:r>
            <a:r>
              <a:rPr lang="en-US" dirty="0"/>
              <a:t>. App. 828 (Ct. App. 2017)</a:t>
            </a:r>
            <a:endParaRPr lang="it-I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EEC9CA-556F-7832-D8B8-E03FFB760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67" y="2118438"/>
            <a:ext cx="10595338" cy="47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52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083F1-DD8A-3C4E-70DF-AEA4C816D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18DB63-F78E-2759-1B66-4E72FA473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4367" y="2118438"/>
            <a:ext cx="10595337" cy="476895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40ED013-97F1-0311-2E02-6BE75929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Autofit/>
          </a:bodyPr>
          <a:lstStyle/>
          <a:p>
            <a:r>
              <a:rPr lang="en-US" i="1" dirty="0"/>
              <a:t>Herring v. Pelayo</a:t>
            </a:r>
            <a:br>
              <a:rPr lang="en-US" dirty="0"/>
            </a:br>
            <a:r>
              <a:rPr lang="en-US" dirty="0"/>
              <a:t>198 </a:t>
            </a:r>
            <a:r>
              <a:rPr lang="en-US" dirty="0" err="1"/>
              <a:t>Wn</a:t>
            </a:r>
            <a:r>
              <a:rPr lang="en-US" dirty="0"/>
              <a:t>. App. 828 (Ct. App. 2017)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5013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3C2EC-444B-F50C-30F6-64E12C44E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91BD50-C384-4C45-F47C-383DE4E00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4367" y="2118438"/>
            <a:ext cx="10595337" cy="47689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B32928E-E7F7-7D0C-48AF-62585AC67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Autofit/>
          </a:bodyPr>
          <a:lstStyle/>
          <a:p>
            <a:r>
              <a:rPr lang="en-US" i="1" dirty="0"/>
              <a:t>Herring v. Pelayo</a:t>
            </a:r>
            <a:br>
              <a:rPr lang="en-US" dirty="0"/>
            </a:br>
            <a:r>
              <a:rPr lang="en-US" dirty="0"/>
              <a:t>198 </a:t>
            </a:r>
            <a:r>
              <a:rPr lang="en-US" dirty="0" err="1"/>
              <a:t>Wn</a:t>
            </a:r>
            <a:r>
              <a:rPr lang="en-US" dirty="0"/>
              <a:t>. App. 828 (Ct. App. 2017)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6664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42445-8073-E3DE-8F84-9EC829B68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C5446E-50FA-2041-8855-08E20DCBC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4368" y="2118438"/>
            <a:ext cx="10595334" cy="47689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B49BCC7-08F8-979B-19E9-0D59C2EEE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Autofit/>
          </a:bodyPr>
          <a:lstStyle/>
          <a:p>
            <a:r>
              <a:rPr lang="en-US" i="1" dirty="0"/>
              <a:t>Herring v. Pelayo</a:t>
            </a:r>
            <a:br>
              <a:rPr lang="en-US" dirty="0"/>
            </a:br>
            <a:r>
              <a:rPr lang="en-US" dirty="0"/>
              <a:t>198 </a:t>
            </a:r>
            <a:r>
              <a:rPr lang="en-US" dirty="0" err="1"/>
              <a:t>Wn</a:t>
            </a:r>
            <a:r>
              <a:rPr lang="en-US" dirty="0"/>
              <a:t>. App. 828 (Ct. App. 2017)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0392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F76C1E6-F336-58BA-690F-BEC84CCCE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“…where a tree stands on a common property line, the common owners…may lawfully trim vegetation overhanging their property,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2C8B3C8-3554-0DAD-FD98-1D6651F03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Autofit/>
          </a:bodyPr>
          <a:lstStyle/>
          <a:p>
            <a:r>
              <a:rPr lang="en-US" i="1" dirty="0"/>
              <a:t>Herring v. Pelayo</a:t>
            </a:r>
            <a:br>
              <a:rPr lang="en-US" dirty="0"/>
            </a:br>
            <a:r>
              <a:rPr lang="en-US" dirty="0"/>
              <a:t>198 </a:t>
            </a:r>
            <a:r>
              <a:rPr lang="en-US" dirty="0" err="1"/>
              <a:t>Wn</a:t>
            </a:r>
            <a:r>
              <a:rPr lang="en-US" dirty="0"/>
              <a:t>. App. 828 (Ct. App. 2017)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6637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E3DA9-6093-7339-F478-A9ADB6A55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D750623-8CDA-A767-FBC5-83A442926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“…where a tree stands on a common property line, the common owners…may lawfully trim vegetation overhanging their property, but not in a manner that </a:t>
            </a:r>
            <a:r>
              <a:rPr lang="en-US" sz="2400" u="sng" dirty="0"/>
              <a:t>the common owner knows</a:t>
            </a:r>
            <a:r>
              <a:rPr lang="en-US" sz="2400" dirty="0"/>
              <a:t> will kill the tree.”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5C2FA4F-19E8-23D9-95D2-B57A550AE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Autofit/>
          </a:bodyPr>
          <a:lstStyle/>
          <a:p>
            <a:r>
              <a:rPr lang="en-US" i="1" dirty="0"/>
              <a:t>Herring v. Pelayo</a:t>
            </a:r>
            <a:br>
              <a:rPr lang="en-US" dirty="0"/>
            </a:br>
            <a:r>
              <a:rPr lang="en-US" dirty="0"/>
              <a:t>198 </a:t>
            </a:r>
            <a:r>
              <a:rPr lang="en-US" dirty="0" err="1"/>
              <a:t>Wn</a:t>
            </a:r>
            <a:r>
              <a:rPr lang="en-US" dirty="0"/>
              <a:t>. App. 828 (Ct. App. 2017)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3661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338E1-32F9-07A7-6C9C-3F43A0422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57983-01C1-7EC3-7856-3FA97FD5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it-IT" i="1" dirty="0"/>
              <a:t>Mustoe v. Ma</a:t>
            </a:r>
            <a:br>
              <a:rPr lang="it-IT" i="1" dirty="0"/>
            </a:br>
            <a:r>
              <a:rPr lang="it-IT" dirty="0"/>
              <a:t>371 P.3d 544 (Ct. App. 2016)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09A7FE-D53E-4F09-79A0-5AAADD0ED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857" y="1819941"/>
            <a:ext cx="7086286" cy="49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02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B59B0-B6C2-D483-266E-70770D7B5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137B44A-95D8-09E1-FF23-2275E71A4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“…where a tree stands on a common property line, the common owners…may lawfully trim vegetation overhanging their property, but not in a manner that </a:t>
            </a:r>
            <a:r>
              <a:rPr lang="en-US" sz="2400" u="sng" dirty="0"/>
              <a:t>the common owner knows</a:t>
            </a:r>
            <a:r>
              <a:rPr lang="en-US" sz="2400" dirty="0"/>
              <a:t> will kill the tree.”</a:t>
            </a:r>
          </a:p>
          <a:p>
            <a:r>
              <a:rPr lang="en-US" sz="2400" dirty="0"/>
              <a:t>“We discern no meaningful distinction between cutting down a tree and trimming a tree in a manner intended to kill the tree.”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4EF683-A6D6-8FA7-BEFE-890F4DC1A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Autofit/>
          </a:bodyPr>
          <a:lstStyle/>
          <a:p>
            <a:r>
              <a:rPr lang="en-US" i="1" dirty="0"/>
              <a:t>Herring v. Pelayo</a:t>
            </a:r>
            <a:br>
              <a:rPr lang="en-US" dirty="0"/>
            </a:br>
            <a:r>
              <a:rPr lang="en-US" dirty="0"/>
              <a:t>198 </a:t>
            </a:r>
            <a:r>
              <a:rPr lang="en-US" dirty="0" err="1"/>
              <a:t>Wn</a:t>
            </a:r>
            <a:r>
              <a:rPr lang="en-US" dirty="0"/>
              <a:t>. App. 828 (Ct. App. 2017)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9946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71DAB-7E5B-D6F4-3FFD-45E43E57F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AC32E31-5163-2870-18F3-C97DA267F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“…it would appear that a property owner has greater rights with respect to trimming a neighboring tree than a tree standing on a common property line…”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FC1085-D271-8E25-371F-38ABFCBA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Autofit/>
          </a:bodyPr>
          <a:lstStyle/>
          <a:p>
            <a:r>
              <a:rPr lang="en-US" i="1" dirty="0"/>
              <a:t>Herring v. Pelayo</a:t>
            </a:r>
            <a:br>
              <a:rPr lang="en-US" dirty="0"/>
            </a:br>
            <a:r>
              <a:rPr lang="en-US" dirty="0"/>
              <a:t>198 </a:t>
            </a:r>
            <a:r>
              <a:rPr lang="en-US" dirty="0" err="1"/>
              <a:t>Wn</a:t>
            </a:r>
            <a:r>
              <a:rPr lang="en-US" dirty="0"/>
              <a:t>. App. 828 (Ct. App. 2017)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2309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5980C-D875-9DB7-4DBC-D2BEB3006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40D4B-2608-F81D-DDF6-58BE88118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Boyle v. Leech</a:t>
            </a:r>
            <a:br>
              <a:rPr lang="en-US" i="1" dirty="0"/>
            </a:br>
            <a:r>
              <a:rPr lang="en-US" dirty="0"/>
              <a:t>7 Wash.App.2d 535 (2019 Ct. App.)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0A5623-E9EC-8E6C-D0C1-BEC614B24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6115" y="1300828"/>
            <a:ext cx="10724489" cy="555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70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3BE3F-A0B4-76B8-64CA-29AA95164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CE507-8747-8B7D-0B30-FAED9270F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Boyle v. Leech</a:t>
            </a:r>
            <a:br>
              <a:rPr lang="en-US" i="1" dirty="0"/>
            </a:br>
            <a:r>
              <a:rPr lang="en-US" dirty="0"/>
              <a:t>7 Wash.App.2d 535 (2019 Ct. App.)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1EFADE-533D-BC7E-D2B8-793698AF9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6115" y="1300828"/>
            <a:ext cx="10724489" cy="555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33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B7EF8-B05E-9638-3A0B-F7974E336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9D6058C-714A-1E4D-92F1-4AC6B77C6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Nuisance: “an unreasonable interference with another’s use and enjoyment of property.”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1B8A90B-A9AA-1B31-A69D-31C5E2BDF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Boyle v. Leech</a:t>
            </a:r>
            <a:br>
              <a:rPr lang="en-US" i="1" dirty="0"/>
            </a:br>
            <a:r>
              <a:rPr lang="en-US" dirty="0"/>
              <a:t>7 Wash.App.2d 535 (2019 Ct. App.)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0558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9F8E1-F194-C4FB-667B-C5F27E490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EC31A83-CD5C-B9E2-BDBE-5F09928D2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Nuisance: “an unreasonable interference with another’s use and enjoyment of property.”</a:t>
            </a:r>
          </a:p>
          <a:p>
            <a:r>
              <a:rPr lang="en-US" sz="2400" dirty="0"/>
              <a:t>“The failure of a landowner to prevent the blowing or dropping of leaves, branches, and sap from a healthy tree onto a neighbor’s property is not unreasonable and cannot be the basis of a finding of negligence or private nuisance.”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0F40EC-D73B-CB96-53D2-C7B1080D7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Boyle v. Leech</a:t>
            </a:r>
            <a:br>
              <a:rPr lang="en-US" i="1" dirty="0"/>
            </a:br>
            <a:r>
              <a:rPr lang="en-US" dirty="0"/>
              <a:t>7 Wash.App.2d 535 (2019 Ct. App.)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6190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E8693-0315-27A8-C58B-E71648F03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1603E3A-6BBE-6234-8581-29FA1ED2D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Nuisance: “an unreasonable interference with another’s use and enjoyment of property.”</a:t>
            </a:r>
          </a:p>
          <a:p>
            <a:r>
              <a:rPr lang="en-US" sz="2400" dirty="0"/>
              <a:t>“The failure of a landowner to prevent the blowing or dropping of leaves, branches, and sap from a </a:t>
            </a:r>
            <a:r>
              <a:rPr lang="en-US" sz="2400" i="1" u="sng" dirty="0"/>
              <a:t>healthy tree</a:t>
            </a:r>
            <a:r>
              <a:rPr lang="en-US" sz="2400" dirty="0"/>
              <a:t> onto a neighbor’s property is </a:t>
            </a:r>
            <a:r>
              <a:rPr lang="en-US" sz="2400" i="1" u="sng" dirty="0"/>
              <a:t>not unreasonable</a:t>
            </a:r>
            <a:r>
              <a:rPr lang="en-US" sz="2400" dirty="0"/>
              <a:t> and cannot be the basis of a finding of negligence or private nuisance.”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8FE203F-AEA1-069B-121B-A9EBC9991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Boyle v. Leech</a:t>
            </a:r>
            <a:br>
              <a:rPr lang="en-US" i="1" dirty="0"/>
            </a:br>
            <a:r>
              <a:rPr lang="en-US" dirty="0"/>
              <a:t>7 Wash.App.2d 535 (2019 Ct. App.)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5478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CD550-E1C5-6DCA-4074-339E27BD4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3711E-9A21-4AB3-5E79-EB7639B84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Connolly v. </a:t>
            </a:r>
            <a:r>
              <a:rPr lang="en-US" i="1" dirty="0" err="1"/>
              <a:t>Piest</a:t>
            </a:r>
            <a:br>
              <a:rPr lang="en-US" dirty="0"/>
            </a:br>
            <a:r>
              <a:rPr lang="en-US" dirty="0"/>
              <a:t>13 Wash.App.2d 1038 (2020 Ct. App.)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A0776-5D05-9A5D-0E42-B992C437A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5970" y="1672967"/>
            <a:ext cx="6061765" cy="555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65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B76C2-D636-890D-16C5-E2039BD35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41CFF41-8CBC-37E7-A8C4-65E195093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Tree branches overhang house</a:t>
            </a:r>
          </a:p>
          <a:p>
            <a:r>
              <a:rPr lang="en-US" sz="2400" dirty="0"/>
              <a:t>“Profusely” shed needles</a:t>
            </a:r>
          </a:p>
          <a:p>
            <a:r>
              <a:rPr lang="en-US" sz="2400" dirty="0"/>
              <a:t>Clogging swimming pool filters and roof gutters and killing grass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46A6C5-F33A-A3AB-15C1-9D6CD5CE1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Connolly v. </a:t>
            </a:r>
            <a:r>
              <a:rPr lang="en-US" i="1" dirty="0" err="1"/>
              <a:t>Piest</a:t>
            </a:r>
            <a:br>
              <a:rPr lang="en-US" dirty="0"/>
            </a:br>
            <a:r>
              <a:rPr lang="en-US" dirty="0"/>
              <a:t>13 Wash.App.2d 1038 (2020 Ct. App.)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2758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6F128-A9BB-38E3-AC05-CE7539347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B6C8D2F-1FC8-EAD3-C27D-EF32EF9F6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Tree branches overhang house</a:t>
            </a:r>
          </a:p>
          <a:p>
            <a:r>
              <a:rPr lang="en-US" sz="2400" dirty="0"/>
              <a:t>“Profusely” shed needles</a:t>
            </a:r>
          </a:p>
          <a:p>
            <a:r>
              <a:rPr lang="en-US" sz="2400" dirty="0"/>
              <a:t>Clogging swimming pool filters and roof gutters and killing grass</a:t>
            </a:r>
            <a:br>
              <a:rPr lang="en-US" sz="2400" dirty="0"/>
            </a:br>
            <a:endParaRPr lang="en-US" sz="2400" dirty="0"/>
          </a:p>
          <a:p>
            <a:r>
              <a:rPr lang="el-GR" sz="2400" dirty="0"/>
              <a:t>Δ </a:t>
            </a:r>
            <a:r>
              <a:rPr lang="en-US" sz="2400" dirty="0"/>
              <a:t>expert: Tree poses “a low overall risk.”</a:t>
            </a:r>
          </a:p>
          <a:p>
            <a:r>
              <a:rPr lang="el-GR" sz="2400" dirty="0"/>
              <a:t>π </a:t>
            </a:r>
            <a:r>
              <a:rPr lang="en-US" sz="2400" dirty="0"/>
              <a:t>expert: Tree poses “a moderate risk” of branch failure.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91E12D-860C-9A10-929C-55544A260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Connolly v. </a:t>
            </a:r>
            <a:r>
              <a:rPr lang="en-US" i="1" dirty="0" err="1"/>
              <a:t>Piest</a:t>
            </a:r>
            <a:br>
              <a:rPr lang="en-US" dirty="0"/>
            </a:br>
            <a:r>
              <a:rPr lang="en-US" dirty="0"/>
              <a:t>13 Wash.App.2d 1038 (2020 Ct. App.)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328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50B82-BCB3-6D69-D7F5-768CC29DB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it-IT" i="1" dirty="0"/>
              <a:t>Mustoe v. Ma</a:t>
            </a:r>
            <a:br>
              <a:rPr lang="it-IT" i="1" dirty="0"/>
            </a:br>
            <a:r>
              <a:rPr lang="it-IT" dirty="0"/>
              <a:t>371 P.3d 544 (Ct. App. 2016)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F57342-4121-5C9C-AE57-D5FADA41D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60822" y="1905001"/>
            <a:ext cx="11004242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14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2576C-F897-6F75-442B-F23125FCD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AFEE275-9A34-66C1-7BF2-44B7D2872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Nuisance: “unreasonable interference with another’s use and enjoyment of property.”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1BFD74-ACE2-565A-7504-F2D669E85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Connolly v. </a:t>
            </a:r>
            <a:r>
              <a:rPr lang="en-US" i="1" dirty="0" err="1"/>
              <a:t>Piest</a:t>
            </a:r>
            <a:br>
              <a:rPr lang="en-US" dirty="0"/>
            </a:br>
            <a:r>
              <a:rPr lang="en-US" dirty="0"/>
              <a:t>13 Wash.App.2d 1038 (2020 Ct. App.)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6502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51E0F-BD89-43F2-AD3E-42581ED23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243A925-E4FF-14B0-B6A0-4A1F15162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Nuisance: “unreasonable interference with another’s use and enjoyment of property.”</a:t>
            </a:r>
          </a:p>
          <a:p>
            <a:r>
              <a:rPr lang="en-US" sz="2400" dirty="0"/>
              <a:t>“Overhanging branches of a tree, not poisonous or noxious in nature, are not a nuisance [without a showing of damages].”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C0DE27-C2F7-F850-3506-6F02B1FCC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Connolly v. </a:t>
            </a:r>
            <a:r>
              <a:rPr lang="en-US" i="1" dirty="0" err="1"/>
              <a:t>Piest</a:t>
            </a:r>
            <a:br>
              <a:rPr lang="en-US" dirty="0"/>
            </a:br>
            <a:r>
              <a:rPr lang="en-US" dirty="0"/>
              <a:t>13 Wash.App.2d 1038 (2020 Ct. App.)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5884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37510-03A5-F3B2-DA19-1F0FE6F49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8CD4C49-99E1-4A64-7230-B63D3811E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Nuisance: “unreasonable interference with another’s use and enjoyment of property.”</a:t>
            </a:r>
          </a:p>
          <a:p>
            <a:r>
              <a:rPr lang="en-US" sz="2400" dirty="0"/>
              <a:t>“Overhanging branches of a tree, not poisonous or noxious in nature, are not a nuisance [without a showing of damages].”</a:t>
            </a:r>
          </a:p>
          <a:p>
            <a:pPr marL="0" indent="0">
              <a:buNone/>
            </a:pPr>
            <a:r>
              <a:rPr lang="en-US" sz="2400" b="1" dirty="0"/>
              <a:t>HOWEVER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DF5F87-DD0A-AB89-579F-896A0E006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Connolly v. </a:t>
            </a:r>
            <a:r>
              <a:rPr lang="en-US" i="1" dirty="0" err="1"/>
              <a:t>Piest</a:t>
            </a:r>
            <a:br>
              <a:rPr lang="en-US" dirty="0"/>
            </a:br>
            <a:r>
              <a:rPr lang="en-US" dirty="0"/>
              <a:t>13 Wash.App.2d 1038 (2020 Ct. App.)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7653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A005C-FA3A-3DB1-0AC6-E176E1715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8E754F-E099-EF89-EEA2-D9B8C3D51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Nuisance: “unreasonable interference with another’s use and enjoyment of property.”</a:t>
            </a:r>
          </a:p>
          <a:p>
            <a:r>
              <a:rPr lang="en-US" sz="2400" dirty="0"/>
              <a:t>“Overhanging branches of a tree, not poisonous or noxious in nature, are not a nuisance [without a showing of damages].”</a:t>
            </a:r>
          </a:p>
          <a:p>
            <a:pPr marL="0" indent="0">
              <a:buNone/>
            </a:pPr>
            <a:r>
              <a:rPr lang="en-US" sz="2400" b="1" dirty="0"/>
              <a:t>HOWEVER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Debris drop and risk of failure are </a:t>
            </a:r>
            <a:r>
              <a:rPr lang="en-US" sz="2400" i="1" u="sng" dirty="0"/>
              <a:t>sufficient damage</a:t>
            </a:r>
          </a:p>
          <a:p>
            <a:r>
              <a:rPr lang="en-US" sz="2400" dirty="0"/>
              <a:t>“the insignificance of the injury goes to the extent of recovery, and not to the right of action.”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F6B6691-A27C-10A5-B093-E2CEEE429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Connolly v. </a:t>
            </a:r>
            <a:r>
              <a:rPr lang="en-US" i="1" dirty="0" err="1"/>
              <a:t>Piest</a:t>
            </a:r>
            <a:br>
              <a:rPr lang="en-US" dirty="0"/>
            </a:br>
            <a:r>
              <a:rPr lang="en-US" dirty="0"/>
              <a:t>13 Wash.App.2d 1038 (2020 Ct. App.)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4380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22FC4-C864-620E-7E46-677E3885F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51F64-7BBE-D8AB-5952-47BD87BC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de-DE" i="1" dirty="0"/>
              <a:t>Lewis v. Krussel</a:t>
            </a:r>
            <a:br>
              <a:rPr lang="de-DE" i="1" dirty="0"/>
            </a:br>
            <a:r>
              <a:rPr lang="de-DE" dirty="0"/>
              <a:t>101 Wn. App. 178 (2000 Ct. App.)</a:t>
            </a:r>
            <a:endParaRPr lang="it-I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2E23A5-908B-48CA-0753-DB32A4257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4368" y="2118438"/>
            <a:ext cx="10595334" cy="476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495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8B408-DA9F-D12A-FE96-A0D0C5317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DDEA8-26DB-605B-A4C6-2783C7168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de-DE" i="1" dirty="0"/>
              <a:t>Lewis v. Krussel</a:t>
            </a:r>
            <a:br>
              <a:rPr lang="de-DE" i="1" dirty="0"/>
            </a:br>
            <a:r>
              <a:rPr lang="de-DE" dirty="0"/>
              <a:t>101 Wn. App. 178 (2000 Ct. App.)</a:t>
            </a:r>
            <a:endParaRPr lang="it-I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FCE66C-0C04-91FF-2C8D-FA9A6BD22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4368" y="2118438"/>
            <a:ext cx="10595334" cy="476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71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71797-9BEB-A5EB-6379-8138A8BB4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9B016-326B-FFE6-D46D-C9017A731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de-DE" i="1" dirty="0"/>
              <a:t>Lewis v. Krussel</a:t>
            </a:r>
            <a:br>
              <a:rPr lang="de-DE" i="1" dirty="0"/>
            </a:br>
            <a:r>
              <a:rPr lang="de-DE" dirty="0"/>
              <a:t>101 Wn. App. 178 (2000 Ct. App.)</a:t>
            </a:r>
            <a:endParaRPr lang="it-I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F7494E-1580-0F47-4483-28B25C115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4369" y="2118438"/>
            <a:ext cx="10595332" cy="476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08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7B39A-FE4A-0F67-2DB9-01775086F4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</a:t>
            </a:r>
            <a:r>
              <a:rPr lang="en-US" dirty="0"/>
              <a:t> Evidence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8460C-21BF-F0E7-CEC1-3828ADF223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Hemlock trees are inherently prone to toppling over</a:t>
            </a:r>
          </a:p>
          <a:p>
            <a:r>
              <a:rPr lang="el-GR" sz="2000" dirty="0"/>
              <a:t>π</a:t>
            </a:r>
            <a:r>
              <a:rPr lang="en-US" sz="2000" dirty="0"/>
              <a:t> complained to </a:t>
            </a:r>
            <a:r>
              <a:rPr lang="el-GR" sz="2000" dirty="0"/>
              <a:t>Δ</a:t>
            </a:r>
            <a:r>
              <a:rPr lang="en-US" sz="2000" dirty="0"/>
              <a:t> about tree risk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00958E-8C62-B2F4-78B9-2EE1639DB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de-DE" i="1" dirty="0"/>
              <a:t>Lewis v. Krussel</a:t>
            </a:r>
            <a:br>
              <a:rPr lang="de-DE" i="1" dirty="0"/>
            </a:br>
            <a:r>
              <a:rPr lang="de-DE" dirty="0"/>
              <a:t>101 Wn. App. 178 (2000 Ct. App.)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56399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8DE6D-0BB5-8884-BB52-26423C1E9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BFD2C-C898-0AA4-71A4-D799783F67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</a:t>
            </a:r>
            <a:r>
              <a:rPr lang="en-US" dirty="0"/>
              <a:t> Evidence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FF2BE-59FA-68F5-8124-DFF482B791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Hemlock trees are inherently prone to toppling over</a:t>
            </a:r>
          </a:p>
          <a:p>
            <a:r>
              <a:rPr lang="el-GR" sz="2000" dirty="0"/>
              <a:t>π</a:t>
            </a:r>
            <a:r>
              <a:rPr lang="en-US" sz="2000" dirty="0"/>
              <a:t> complained to </a:t>
            </a:r>
            <a:r>
              <a:rPr lang="el-GR" sz="2000" dirty="0"/>
              <a:t>Δ</a:t>
            </a:r>
            <a:r>
              <a:rPr lang="en-US" sz="2000" dirty="0"/>
              <a:t> about tree risk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B06D58-BB3E-2D94-46E8-0D186D05C4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Δ</a:t>
            </a:r>
            <a:r>
              <a:rPr lang="en-US" dirty="0"/>
              <a:t> Evidence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60C1A6-BF8C-EE44-D47E-F34B04E7FE0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No evidence of rot or disease in the stump</a:t>
            </a:r>
          </a:p>
          <a:p>
            <a:r>
              <a:rPr lang="en-US" sz="2000" dirty="0"/>
              <a:t>Trees that fell appeared no more dangerous than any other standing tree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BD5E7A6-805A-CA61-860C-0B7B0B2F9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de-DE" i="1" dirty="0"/>
              <a:t>Lewis v. Krussel</a:t>
            </a:r>
            <a:br>
              <a:rPr lang="de-DE" i="1" dirty="0"/>
            </a:br>
            <a:r>
              <a:rPr lang="de-DE" dirty="0"/>
              <a:t>101 Wn. App. 178 (2000 Ct. App.)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97644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5D4F4-3228-E320-3FE6-8762CF57B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1C32E9B-185C-1A02-D7F9-69AD2BC45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“the landowner is under no duty to consistently and constantly check for defects.”</a:t>
            </a:r>
          </a:p>
          <a:p>
            <a:r>
              <a:rPr lang="en-US" sz="2400" dirty="0"/>
              <a:t>“The alleged defect must be readily observable…”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10E3C8-45E0-585C-7498-5D89681D7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de-DE" i="1" dirty="0"/>
              <a:t>Lewis v. Krussel</a:t>
            </a:r>
            <a:br>
              <a:rPr lang="de-DE" i="1" dirty="0"/>
            </a:br>
            <a:r>
              <a:rPr lang="de-DE" dirty="0"/>
              <a:t>101 Wn. App. 178 (2000 Ct. App.)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2254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1ECEA-118E-8EC4-0487-03CACFC26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5C47D-FE86-54D1-4992-1C30F799C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it-IT" i="1" dirty="0"/>
              <a:t>Mustoe v. Ma</a:t>
            </a:r>
            <a:br>
              <a:rPr lang="it-IT" i="1" dirty="0"/>
            </a:br>
            <a:r>
              <a:rPr lang="it-IT" dirty="0"/>
              <a:t>371 P.3d 544 (Ct. App. 2016)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A1A8D5-F26C-B332-F99A-FACF17BFE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60821" y="1905001"/>
            <a:ext cx="11004240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799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EC314-5D8E-EAB4-13C1-409500D19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BA85BB8-76D7-CEC4-DDED-3E19E3461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“the landowner is under no duty to consistently and constantly check for defects.”</a:t>
            </a:r>
          </a:p>
          <a:p>
            <a:r>
              <a:rPr lang="en-US" sz="2400" dirty="0"/>
              <a:t>“The alleged defect must be readily observable…”</a:t>
            </a:r>
          </a:p>
          <a:p>
            <a:r>
              <a:rPr lang="en-US" sz="2400" dirty="0"/>
              <a:t>NO DUTY to remove healthy trees “merely because the wind might knock them down.”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B303C4-49B2-FB90-5C9F-CF3881E9D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de-DE" i="1" dirty="0"/>
              <a:t>Lewis v. Krussel</a:t>
            </a:r>
            <a:br>
              <a:rPr lang="de-DE" i="1" dirty="0"/>
            </a:br>
            <a:r>
              <a:rPr lang="de-DE" dirty="0"/>
              <a:t>101 Wn. App. 178 (2000 Ct. App.)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56560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91A72-9A67-0781-904A-B7FC5EA2B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BAD322B-7C6F-8063-8520-1F133B82F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“the landowner is under no duty to consistently and constantly check for defects.”</a:t>
            </a:r>
          </a:p>
          <a:p>
            <a:r>
              <a:rPr lang="en-US" sz="2400" dirty="0"/>
              <a:t>“The alleged defect must be readily observable…”</a:t>
            </a:r>
          </a:p>
          <a:p>
            <a:r>
              <a:rPr lang="en-US" sz="2400" dirty="0"/>
              <a:t>NO DUTY to remove healthy trees “merely because the wind might knock them down.”</a:t>
            </a:r>
          </a:p>
          <a:p>
            <a:r>
              <a:rPr lang="en-US" sz="2400" dirty="0"/>
              <a:t>“cannot rely on…bare allegations as to the alleged vulnerability of hemlock trees”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67DB0A-3FD1-5767-8820-3D224B3B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de-DE" i="1" dirty="0"/>
              <a:t>Lewis v. Krussel</a:t>
            </a:r>
            <a:br>
              <a:rPr lang="de-DE" i="1" dirty="0"/>
            </a:br>
            <a:r>
              <a:rPr lang="de-DE" dirty="0"/>
              <a:t>101 Wn. App. 178 (2000 Ct. App.)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1769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7ECAD-6BCF-ACFD-50FD-C437E9340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6C511-C393-B9AD-F1A5-0200653C7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Thompson v. Dale</a:t>
            </a:r>
            <a:br>
              <a:rPr lang="en-US" dirty="0"/>
            </a:br>
            <a:r>
              <a:rPr lang="en-US" dirty="0"/>
              <a:t>92 </a:t>
            </a:r>
            <a:r>
              <a:rPr lang="en-US" dirty="0" err="1"/>
              <a:t>Wash.App</a:t>
            </a:r>
            <a:r>
              <a:rPr lang="en-US" dirty="0"/>
              <a:t>. 1022 (1998 Ct. App.)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B89BC3-7BA4-B420-B5FA-5A5949F98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8935" y="1777409"/>
            <a:ext cx="7697298" cy="526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309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321D9-AEA5-46EF-99B1-239664258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EE62-73A5-D3FD-6543-8C9E240FC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Thompson v. Dale</a:t>
            </a:r>
            <a:br>
              <a:rPr lang="en-US" dirty="0"/>
            </a:br>
            <a:r>
              <a:rPr lang="en-US" dirty="0"/>
              <a:t>92 </a:t>
            </a:r>
            <a:r>
              <a:rPr lang="en-US" dirty="0" err="1"/>
              <a:t>Wash.App</a:t>
            </a:r>
            <a:r>
              <a:rPr lang="en-US" dirty="0"/>
              <a:t>. 1022 (1998 Ct. App.)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AB7D18-EE6B-45F8-EA22-B8A0A1708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8935" y="1777409"/>
            <a:ext cx="7697298" cy="526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884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EC74D-C016-9809-085C-94A9375C4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849D-9F83-3555-6654-F67B6C9FE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Thompson v. Dale</a:t>
            </a:r>
            <a:br>
              <a:rPr lang="en-US" dirty="0"/>
            </a:br>
            <a:r>
              <a:rPr lang="en-US" dirty="0"/>
              <a:t>92 </a:t>
            </a:r>
            <a:r>
              <a:rPr lang="en-US" dirty="0" err="1"/>
              <a:t>Wash.App</a:t>
            </a:r>
            <a:r>
              <a:rPr lang="en-US" dirty="0"/>
              <a:t>. 1022 (1998 Ct. App.)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DB2A48-3C69-6480-8A02-4EDEA1528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8936" y="1777409"/>
            <a:ext cx="7697296" cy="526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528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49657-4DEC-3B94-F9FF-40A94C813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921BFE8-47C8-3C1D-920F-BAD3BBAF6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“Where the landowner has notice that a tree is dangerous and fails to take steps to make it safe, liability in negligence will lie.”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548447-9FCD-536C-6B8C-DDDBC8353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Thompson v. Dale</a:t>
            </a:r>
            <a:br>
              <a:rPr lang="en-US" dirty="0"/>
            </a:br>
            <a:r>
              <a:rPr lang="en-US" dirty="0"/>
              <a:t>92 </a:t>
            </a:r>
            <a:r>
              <a:rPr lang="en-US" dirty="0" err="1"/>
              <a:t>Wash.App</a:t>
            </a:r>
            <a:r>
              <a:rPr lang="en-US" dirty="0"/>
              <a:t>. 1022 (1998 Ct. App.)</a:t>
            </a:r>
          </a:p>
        </p:txBody>
      </p:sp>
    </p:spTree>
    <p:extLst>
      <p:ext uri="{BB962C8B-B14F-4D97-AF65-F5344CB8AC3E}">
        <p14:creationId xmlns:p14="http://schemas.microsoft.com/office/powerpoint/2010/main" val="37676623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50155-6CCD-025E-0AEC-9028507C2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9098E37-8896-1349-6E7B-BB533EB55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“Where the landowner has notice that a tree is dangerous and fails to take steps to make it safe, liability in negligence will lie.”</a:t>
            </a:r>
          </a:p>
          <a:p>
            <a:r>
              <a:rPr lang="en-US" sz="2400" dirty="0"/>
              <a:t>EVEN IF the tree is </a:t>
            </a:r>
            <a:r>
              <a:rPr lang="en-US" sz="2400" i="1" u="sng" dirty="0"/>
              <a:t>naturally occurring</a:t>
            </a:r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8F72C6-706F-93AA-C953-98D346C5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Thompson v. Dale</a:t>
            </a:r>
            <a:br>
              <a:rPr lang="en-US" dirty="0"/>
            </a:br>
            <a:r>
              <a:rPr lang="en-US" dirty="0"/>
              <a:t>92 </a:t>
            </a:r>
            <a:r>
              <a:rPr lang="en-US" dirty="0" err="1"/>
              <a:t>Wash.App</a:t>
            </a:r>
            <a:r>
              <a:rPr lang="en-US" dirty="0"/>
              <a:t>. 1022 (1998 Ct. App.)</a:t>
            </a:r>
          </a:p>
        </p:txBody>
      </p:sp>
    </p:spTree>
    <p:extLst>
      <p:ext uri="{BB962C8B-B14F-4D97-AF65-F5344CB8AC3E}">
        <p14:creationId xmlns:p14="http://schemas.microsoft.com/office/powerpoint/2010/main" val="19627001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3D1DC-E543-8DEC-37C5-6B46CBD89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4DA0A00-72AD-380E-81BC-B49EC290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“Where the landowner has notice that a tree is dangerous and fails to take steps to make it safe, liability in negligence will lie.”</a:t>
            </a:r>
          </a:p>
          <a:p>
            <a:r>
              <a:rPr lang="en-US" sz="2400" dirty="0"/>
              <a:t>EVEN IF the tree is </a:t>
            </a:r>
            <a:r>
              <a:rPr lang="en-US" sz="2400" i="1" u="sng" dirty="0"/>
              <a:t>naturally occurring</a:t>
            </a:r>
          </a:p>
          <a:p>
            <a:pPr lvl="1"/>
            <a:r>
              <a:rPr lang="en-US" sz="2200" dirty="0"/>
              <a:t>WA does NOT follow out-of-state authority for “natural condition immunity”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AFA060-92F0-057B-7A6D-A63A857EE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Thompson v. Dale</a:t>
            </a:r>
            <a:br>
              <a:rPr lang="en-US" dirty="0"/>
            </a:br>
            <a:r>
              <a:rPr lang="en-US" dirty="0"/>
              <a:t>92 </a:t>
            </a:r>
            <a:r>
              <a:rPr lang="en-US" dirty="0" err="1"/>
              <a:t>Wash.App</a:t>
            </a:r>
            <a:r>
              <a:rPr lang="en-US" dirty="0"/>
              <a:t>. 1022 (1998 Ct. App.)</a:t>
            </a:r>
          </a:p>
        </p:txBody>
      </p:sp>
    </p:spTree>
    <p:extLst>
      <p:ext uri="{BB962C8B-B14F-4D97-AF65-F5344CB8AC3E}">
        <p14:creationId xmlns:p14="http://schemas.microsoft.com/office/powerpoint/2010/main" val="31445867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29A2C-DAD1-3991-47D7-0BA7B891C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48E38-56C5-44F4-A624-50A94603F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Evans v. Spokane County	</a:t>
            </a:r>
            <a:br>
              <a:rPr lang="en-US" i="1" dirty="0"/>
            </a:br>
            <a:r>
              <a:rPr lang="en-US" dirty="0"/>
              <a:t>15 Wash.App.2d 1011 (2020 Ct. App.)</a:t>
            </a:r>
            <a:br>
              <a:rPr lang="en-US" dirty="0"/>
            </a:br>
            <a:br>
              <a:rPr lang="en-US" i="1" dirty="0"/>
            </a:br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C31F75-731E-0D18-B14C-D51CD4360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033" y="1853564"/>
            <a:ext cx="6237590" cy="485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012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F3999-5528-AD0D-8039-996D63E65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E1F42-98AE-A3ED-03BA-BA79E0945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Evans v. Spokane County	</a:t>
            </a:r>
            <a:br>
              <a:rPr lang="en-US" i="1" dirty="0"/>
            </a:br>
            <a:r>
              <a:rPr lang="en-US" dirty="0"/>
              <a:t>15 Wash.App.2d 1011 (2020 Ct. App.)</a:t>
            </a:r>
            <a:br>
              <a:rPr lang="en-US" dirty="0"/>
            </a:br>
            <a:br>
              <a:rPr lang="en-US" i="1" dirty="0"/>
            </a:br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D965CC-A3CB-46D7-1AF1-89D27BB0E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0308" y="1704703"/>
            <a:ext cx="8661990" cy="505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4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DED2E-0E0C-0F8F-8EF8-7ED5FC503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B7DF6-5567-E0BF-2A5C-001348988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it-IT" i="1" dirty="0"/>
              <a:t>Mustoe v. Ma</a:t>
            </a:r>
            <a:br>
              <a:rPr lang="it-IT" i="1" dirty="0"/>
            </a:br>
            <a:r>
              <a:rPr lang="it-IT" dirty="0"/>
              <a:t>371 P.3d 544 (Ct. App. 2016)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7CE012-6FD2-66FE-DA71-F32D40CD7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60821" y="1905001"/>
            <a:ext cx="11004240" cy="49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797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3AB98-174E-33EB-F460-122CEAF43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10C06E-61FE-6467-A7C1-13F8CBF6B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“Act of God”: “natural phenomenon…so far outside the range of human experience that ordinary care did not require that it should be anticipated”</a:t>
            </a:r>
          </a:p>
          <a:p>
            <a:r>
              <a:rPr lang="en-US" sz="2400" dirty="0"/>
              <a:t>“…it is not sufficient that such phenomena are unusual or of rare occurrence.”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E4BE6D-0F32-2A2B-A34B-6EE7DC5D3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Evans v. Spokane County	</a:t>
            </a:r>
            <a:br>
              <a:rPr lang="en-US" i="1" dirty="0"/>
            </a:br>
            <a:r>
              <a:rPr lang="en-US" dirty="0"/>
              <a:t>15 Wash.App.2d 1011 (2020 Ct. App.)</a:t>
            </a:r>
            <a:br>
              <a:rPr lang="en-US" dirty="0"/>
            </a:br>
            <a:br>
              <a:rPr lang="en-US" i="1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33543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1A76B-5A49-976D-E14E-6D2F6F534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0F1BFEA-B027-2D32-DCC6-DAEA32134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“…the fact that harm is brought about through the intervention of another force does not relieve the actor of liability.”</a:t>
            </a:r>
          </a:p>
          <a:p>
            <a:r>
              <a:rPr lang="en-US" sz="2400" dirty="0"/>
              <a:t>“…the risk that a diseased tree would snap in strong winds was within the ambit of the hazards covered by the County’s duty.”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E16C9A-E606-8EF7-C893-AD7AE4DD2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Evans v. Spokane County	</a:t>
            </a:r>
            <a:br>
              <a:rPr lang="en-US" i="1" dirty="0"/>
            </a:br>
            <a:r>
              <a:rPr lang="en-US" dirty="0"/>
              <a:t>15 Wash.App.2d 1011 (2020 Ct. App.)</a:t>
            </a:r>
            <a:br>
              <a:rPr lang="en-US" dirty="0"/>
            </a:br>
            <a:br>
              <a:rPr lang="en-US" i="1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37993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09C6B-961E-CD5B-6522-63E713F67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C15B68-F37E-C729-24D5-02361D5A1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“there is no duty to consistently and constantly check…for non-visible rot.”</a:t>
            </a:r>
          </a:p>
          <a:p>
            <a:r>
              <a:rPr lang="en-US" sz="2400" dirty="0"/>
              <a:t>“…decay must be visible, apparent, and patent…”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81AEB8A-98F7-4682-7939-861F69135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028227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Evans v. Spokane County	</a:t>
            </a:r>
            <a:br>
              <a:rPr lang="en-US" i="1" dirty="0"/>
            </a:br>
            <a:r>
              <a:rPr lang="en-US" dirty="0"/>
              <a:t>15 Wash.App.2d 1011 (2020 Ct. App.)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63596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808E2-B59F-1A81-434B-28400B380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BF4E4AC-1B97-5077-A235-525E8D8A9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“there is no duty to consistently and constantly check…for non-visible rot.”</a:t>
            </a:r>
          </a:p>
          <a:p>
            <a:r>
              <a:rPr lang="en-US" sz="2400" dirty="0"/>
              <a:t>“…decay must be visible, apparent, and patent…”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	FOR A LAYPERSON</a:t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AF44F76-6AD5-25F3-0921-1F8499787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028227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Evans v. Spokane County	</a:t>
            </a:r>
            <a:br>
              <a:rPr lang="en-US" i="1" dirty="0"/>
            </a:br>
            <a:r>
              <a:rPr lang="en-US" dirty="0"/>
              <a:t>15 Wash.App.2d 1011 (2020 Ct. App.)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11535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7AFD2-05A6-F710-C45E-AD5FD73C9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10B4656-AF35-51BE-B05B-5C9362A33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“there is no duty to consistently and constantly check…for non-visible rot.”</a:t>
            </a:r>
          </a:p>
          <a:p>
            <a:r>
              <a:rPr lang="en-US" sz="2400" dirty="0"/>
              <a:t>“…decay must be visible, apparent, and patent…”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	FOR A LAYPERSON</a:t>
            </a:r>
            <a:br>
              <a:rPr lang="en-US" sz="2400" b="1" dirty="0"/>
            </a:br>
            <a:endParaRPr lang="en-US" sz="2400" b="1" dirty="0"/>
          </a:p>
          <a:p>
            <a:r>
              <a:rPr lang="en-US" sz="2400" dirty="0"/>
              <a:t>But “…for those who have acquired knowledge beyond that of an ordinary person in the course of their work, the law will demand conduct consistent with that acquired knowledge.“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B660E5-39BF-8E21-AE51-D084397B9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028227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Evans v. Spokane County	</a:t>
            </a:r>
            <a:br>
              <a:rPr lang="en-US" i="1" dirty="0"/>
            </a:br>
            <a:r>
              <a:rPr lang="en-US" dirty="0"/>
              <a:t>15 Wash.App.2d 1011 (2020 Ct. App.)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59439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1C42E-3D1F-D850-DABE-E9884A84C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C6584-B537-213C-840E-CE4E5E58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Carstens v. De Sellem</a:t>
            </a:r>
            <a:br>
              <a:rPr lang="en-US" i="1" dirty="0"/>
            </a:br>
            <a:r>
              <a:rPr lang="en-US" dirty="0"/>
              <a:t>82 Wash. 643 (1914 WA Supr. Ct.)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5126692-ACC2-FB4B-9B1D-BD4E62EE5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19" y="2357794"/>
            <a:ext cx="5521025" cy="368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67E9B0-0268-0432-88F7-02679D24FD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71" y="2357793"/>
            <a:ext cx="5467629" cy="368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530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9EDB2-694A-6E84-184E-EAAB54CBE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BEAB508-4B93-2EFB-CBC1-FA937BCEC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“</a:t>
            </a:r>
            <a:r>
              <a:rPr lang="en-US" sz="2400" i="1" dirty="0"/>
              <a:t>Salus populi suprema lex</a:t>
            </a:r>
            <a:r>
              <a:rPr lang="en-US" sz="2400" dirty="0"/>
              <a:t>”</a:t>
            </a:r>
          </a:p>
          <a:p>
            <a:pPr lvl="1"/>
            <a:r>
              <a:rPr lang="en-US" sz="2200" dirty="0"/>
              <a:t>Public welfare is supreme law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0C8963-EAE8-2E5B-BEBF-E1E882952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Carstens v. De Sellem</a:t>
            </a:r>
            <a:br>
              <a:rPr lang="en-US" i="1" dirty="0"/>
            </a:br>
            <a:r>
              <a:rPr lang="en-US" dirty="0"/>
              <a:t>82 Wash. 643 (1914 WA Supr. Ct.)</a:t>
            </a:r>
          </a:p>
        </p:txBody>
      </p:sp>
    </p:spTree>
    <p:extLst>
      <p:ext uri="{BB962C8B-B14F-4D97-AF65-F5344CB8AC3E}">
        <p14:creationId xmlns:p14="http://schemas.microsoft.com/office/powerpoint/2010/main" val="28639441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34F43-298B-5ABD-6A0D-E23A6388F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4E6E1DE-3CAE-5639-F9EC-AA820FC22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“</a:t>
            </a:r>
            <a:r>
              <a:rPr lang="en-US" sz="2400" i="1" dirty="0"/>
              <a:t>Salus populi suprema lex</a:t>
            </a:r>
            <a:r>
              <a:rPr lang="en-US" sz="2400" dirty="0"/>
              <a:t>”</a:t>
            </a:r>
          </a:p>
          <a:p>
            <a:pPr lvl="1"/>
            <a:r>
              <a:rPr lang="en-US" sz="2200" dirty="0"/>
              <a:t>Public welfare is supreme law</a:t>
            </a:r>
          </a:p>
          <a:p>
            <a:r>
              <a:rPr lang="en-US" sz="2400" dirty="0"/>
              <a:t>Ag. commissioner MAY destroy infected trees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36C31F-1CAD-EAA0-5F7C-895EC25E1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Carstens v. De Sellem</a:t>
            </a:r>
            <a:br>
              <a:rPr lang="en-US" i="1" dirty="0"/>
            </a:br>
            <a:r>
              <a:rPr lang="en-US" dirty="0"/>
              <a:t>82 Wash. 643 (1914 WA Supr. Ct.)</a:t>
            </a:r>
          </a:p>
        </p:txBody>
      </p:sp>
    </p:spTree>
    <p:extLst>
      <p:ext uri="{BB962C8B-B14F-4D97-AF65-F5344CB8AC3E}">
        <p14:creationId xmlns:p14="http://schemas.microsoft.com/office/powerpoint/2010/main" val="20513912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C73C9-4B46-AAEB-593E-C5164DA4B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E462F0-5D35-4A47-AF69-D0C5D41A0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“</a:t>
            </a:r>
            <a:r>
              <a:rPr lang="en-US" sz="2400" i="1" dirty="0"/>
              <a:t>Salus populi suprema lex</a:t>
            </a:r>
            <a:r>
              <a:rPr lang="en-US" sz="2400" dirty="0"/>
              <a:t>”</a:t>
            </a:r>
          </a:p>
          <a:p>
            <a:pPr lvl="1"/>
            <a:r>
              <a:rPr lang="en-US" sz="2200" dirty="0"/>
              <a:t>Public welfare is supreme law</a:t>
            </a:r>
          </a:p>
          <a:p>
            <a:r>
              <a:rPr lang="en-US" sz="2400" dirty="0"/>
              <a:t>Ag. commissioner MAY destroy infected trees</a:t>
            </a:r>
          </a:p>
          <a:p>
            <a:r>
              <a:rPr lang="en-US" sz="2400" dirty="0"/>
              <a:t>No compensation is owed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26D19D-E693-56FE-BA65-D22F17029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Carstens v. De Sellem</a:t>
            </a:r>
            <a:br>
              <a:rPr lang="en-US" i="1" dirty="0"/>
            </a:br>
            <a:r>
              <a:rPr lang="en-US" dirty="0"/>
              <a:t>82 Wash. 643 (1914 WA Supr. Ct.)</a:t>
            </a:r>
          </a:p>
        </p:txBody>
      </p:sp>
    </p:spTree>
    <p:extLst>
      <p:ext uri="{BB962C8B-B14F-4D97-AF65-F5344CB8AC3E}">
        <p14:creationId xmlns:p14="http://schemas.microsoft.com/office/powerpoint/2010/main" val="21047014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2AC6B-C995-DF1A-C9B9-FAEA941C3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4E1C0-FB24-480D-9C28-EF67B7EE3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MJD Props., LLC v. Haley</a:t>
            </a:r>
            <a:br>
              <a:rPr lang="en-US" i="1" dirty="0"/>
            </a:br>
            <a:r>
              <a:rPr lang="en-US" dirty="0"/>
              <a:t>189 </a:t>
            </a:r>
            <a:r>
              <a:rPr lang="en-US" dirty="0" err="1"/>
              <a:t>Wn</a:t>
            </a:r>
            <a:r>
              <a:rPr lang="en-US" dirty="0"/>
              <a:t>. App. 963 (2015 Ct. App.)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59348A-55B0-C8E3-1B6A-43FC26E06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2205" y="1850066"/>
            <a:ext cx="8250865" cy="49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95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7167B-8B2F-B68D-AF3C-BC4DD2F16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0636B-4AD9-221B-F814-718230FF7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it-IT" i="1" dirty="0"/>
              <a:t>Mustoe v. Ma</a:t>
            </a:r>
            <a:br>
              <a:rPr lang="it-IT" i="1" dirty="0"/>
            </a:br>
            <a:r>
              <a:rPr lang="it-IT" dirty="0"/>
              <a:t>371 P.3d 544 (Ct. App. 2016)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B6D974-9DAE-CB0C-02BD-2A0F6B38D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60820" y="1905001"/>
            <a:ext cx="11004238" cy="49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983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62BB8-90FD-4769-3592-F87CD9B8F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2310B-0F25-2798-2C99-24154FB87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MJD Props., LLC v. Haley</a:t>
            </a:r>
            <a:br>
              <a:rPr lang="en-US" i="1" dirty="0"/>
            </a:br>
            <a:r>
              <a:rPr lang="en-US" dirty="0"/>
              <a:t>189 </a:t>
            </a:r>
            <a:r>
              <a:rPr lang="en-US" dirty="0" err="1"/>
              <a:t>Wn</a:t>
            </a:r>
            <a:r>
              <a:rPr lang="en-US" dirty="0"/>
              <a:t>. App. 963 (2015 Ct. App.)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4B981D-D5CE-C7CF-BBEE-388B5EF0B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5327" y="1850066"/>
            <a:ext cx="6924621" cy="49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166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DA549-4F98-529E-973A-B4A45C668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C20B1-19DE-3A7E-3743-387C7AF43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MJD Props., LLC v. Haley</a:t>
            </a:r>
            <a:br>
              <a:rPr lang="en-US" i="1" dirty="0"/>
            </a:br>
            <a:r>
              <a:rPr lang="en-US" dirty="0"/>
              <a:t>189 </a:t>
            </a:r>
            <a:r>
              <a:rPr lang="en-US" dirty="0" err="1"/>
              <a:t>Wn</a:t>
            </a:r>
            <a:r>
              <a:rPr lang="en-US" dirty="0"/>
              <a:t>. App. 963 (2015 Ct. App.)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BC6ED0-AEF2-8A71-01B6-A8935B243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5328" y="1850066"/>
            <a:ext cx="6924619" cy="49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948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4463F-1A20-14F6-B8C7-AB9A2400C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D3266-A5C1-3A03-0DD4-5075E1A08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MJD Props., LLC v. Haley</a:t>
            </a:r>
            <a:br>
              <a:rPr lang="en-US" i="1" dirty="0"/>
            </a:br>
            <a:r>
              <a:rPr lang="en-US" dirty="0"/>
              <a:t>189 </a:t>
            </a:r>
            <a:r>
              <a:rPr lang="en-US" dirty="0" err="1"/>
              <a:t>Wn</a:t>
            </a:r>
            <a:r>
              <a:rPr lang="en-US" dirty="0"/>
              <a:t>. App. 963 (2015 Ct. App.)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456B53-9077-3A75-341D-BA033C49A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5328" y="1850066"/>
            <a:ext cx="6924619" cy="493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338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C9765-D961-914C-8BE5-B6CEA7ABE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71480C1-3CFE-30E7-9A91-A5A83A1BC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Spite Structure: “malicious erection…of any structure intended to spite, injure, or annoy an adjoining proprietor.” </a:t>
            </a:r>
            <a:r>
              <a:rPr lang="en-US" sz="2000" dirty="0"/>
              <a:t>RCW 7.40.030</a:t>
            </a:r>
            <a:endParaRPr lang="en-US" sz="2400" dirty="0"/>
          </a:p>
          <a:p>
            <a:r>
              <a:rPr lang="en-US" sz="2400" dirty="0"/>
              <a:t>“…manifestly erected with a leading purpose to annoy the adjoining owner…”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3AFCD35-9C47-7B4C-8FA0-21FAD3603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MJD Props., LLC v. Haley</a:t>
            </a:r>
            <a:br>
              <a:rPr lang="en-US" i="1" dirty="0"/>
            </a:br>
            <a:r>
              <a:rPr lang="en-US" dirty="0"/>
              <a:t>189 </a:t>
            </a:r>
            <a:r>
              <a:rPr lang="en-US" dirty="0" err="1"/>
              <a:t>Wn</a:t>
            </a:r>
            <a:r>
              <a:rPr lang="en-US" dirty="0"/>
              <a:t>. App. 963 (2015 Ct. App.)</a:t>
            </a:r>
          </a:p>
        </p:txBody>
      </p:sp>
    </p:spTree>
    <p:extLst>
      <p:ext uri="{BB962C8B-B14F-4D97-AF65-F5344CB8AC3E}">
        <p14:creationId xmlns:p14="http://schemas.microsoft.com/office/powerpoint/2010/main" val="526081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5B1E8-6C0B-1CE2-CA8B-8A21C5518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0A9372F-5922-C840-4524-BFAEB31B2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“…a row of trees along a property line…may constitute a fence”</a:t>
            </a:r>
          </a:p>
          <a:p>
            <a:r>
              <a:rPr lang="en-US" sz="2400" dirty="0"/>
              <a:t>“Strategically planting a single tree can accomplish the same spiteful purpose as planting a row.”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59196D-A76D-B4BA-9C4A-530CDF4F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MJD Props., LLC v. Haley</a:t>
            </a:r>
            <a:br>
              <a:rPr lang="en-US" i="1" dirty="0"/>
            </a:br>
            <a:r>
              <a:rPr lang="en-US" dirty="0"/>
              <a:t>189 </a:t>
            </a:r>
            <a:r>
              <a:rPr lang="en-US" dirty="0" err="1"/>
              <a:t>Wn</a:t>
            </a:r>
            <a:r>
              <a:rPr lang="en-US" dirty="0"/>
              <a:t>. App. 963 (2015 Ct. App.)</a:t>
            </a:r>
          </a:p>
        </p:txBody>
      </p:sp>
    </p:spTree>
    <p:extLst>
      <p:ext uri="{BB962C8B-B14F-4D97-AF65-F5344CB8AC3E}">
        <p14:creationId xmlns:p14="http://schemas.microsoft.com/office/powerpoint/2010/main" val="27442545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0E4AB-4FC4-108F-E08D-D20374017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FBD1DA9-1F71-7094-3527-69275DBC4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“…a row of trees along a property line…may constitute a fence”</a:t>
            </a:r>
          </a:p>
          <a:p>
            <a:r>
              <a:rPr lang="en-US" sz="2400" dirty="0"/>
              <a:t>“Strategically planting a single tree can accomplish the same spiteful purpose as planting a row.”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dirty="0"/>
              <a:t>“A single tree artificially located and planted with spiteful intent may…constitute a [spite structure].”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1197BFA-CF49-C077-22F0-3714C26C4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MJD Props., LLC v. Haley</a:t>
            </a:r>
            <a:br>
              <a:rPr lang="en-US" i="1" dirty="0"/>
            </a:br>
            <a:r>
              <a:rPr lang="en-US" dirty="0"/>
              <a:t>189 </a:t>
            </a:r>
            <a:r>
              <a:rPr lang="en-US" dirty="0" err="1"/>
              <a:t>Wn</a:t>
            </a:r>
            <a:r>
              <a:rPr lang="en-US" dirty="0"/>
              <a:t>. App. 963 (2015 Ct. App.)</a:t>
            </a:r>
          </a:p>
        </p:txBody>
      </p:sp>
    </p:spTree>
    <p:extLst>
      <p:ext uri="{BB962C8B-B14F-4D97-AF65-F5344CB8AC3E}">
        <p14:creationId xmlns:p14="http://schemas.microsoft.com/office/powerpoint/2010/main" val="4816014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E5D9A-A300-2F01-0F11-FEBC38559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66D333B-65DD-C1E6-F622-EF180D1F2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Boundary Trees</a:t>
            </a:r>
          </a:p>
          <a:p>
            <a:r>
              <a:rPr lang="en-US" sz="2400" dirty="0"/>
              <a:t>Nuisance</a:t>
            </a:r>
          </a:p>
          <a:p>
            <a:r>
              <a:rPr lang="en-US" sz="2400" dirty="0"/>
              <a:t>Tree Failure</a:t>
            </a:r>
          </a:p>
          <a:p>
            <a:r>
              <a:rPr lang="en-US" sz="2400" dirty="0"/>
              <a:t>Spite Structures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2771EEF-2760-5547-EF84-10238F456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dirty="0"/>
              <a:t>Selections from Washington Case Law</a:t>
            </a:r>
          </a:p>
        </p:txBody>
      </p:sp>
    </p:spTree>
    <p:extLst>
      <p:ext uri="{BB962C8B-B14F-4D97-AF65-F5344CB8AC3E}">
        <p14:creationId xmlns:p14="http://schemas.microsoft.com/office/powerpoint/2010/main" val="32520552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AF2BF-3902-0E56-9334-3A506A183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FF93CE0-97D2-45F3-7040-A32E2FBA1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Boundary Trees</a:t>
            </a:r>
          </a:p>
          <a:p>
            <a:r>
              <a:rPr lang="en-US" sz="2400" dirty="0"/>
              <a:t>Nuisance</a:t>
            </a:r>
          </a:p>
          <a:p>
            <a:r>
              <a:rPr lang="en-US" sz="2400" dirty="0"/>
              <a:t>Tree Failure</a:t>
            </a:r>
          </a:p>
          <a:p>
            <a:r>
              <a:rPr lang="en-US" sz="2400" dirty="0"/>
              <a:t>Spite Structures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Appraisal cases covered at 3:20pm in the</a:t>
            </a:r>
            <a:br>
              <a:rPr lang="en-US" sz="2400" dirty="0"/>
            </a:br>
            <a:r>
              <a:rPr lang="en-US" sz="2400" dirty="0"/>
              <a:t>	Advanced Arboriculture Track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98043AE-007D-5240-BB32-DAD644EB1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dirty="0"/>
              <a:t>Selections from Washington Case Law</a:t>
            </a:r>
          </a:p>
        </p:txBody>
      </p:sp>
    </p:spTree>
    <p:extLst>
      <p:ext uri="{BB962C8B-B14F-4D97-AF65-F5344CB8AC3E}">
        <p14:creationId xmlns:p14="http://schemas.microsoft.com/office/powerpoint/2010/main" val="18581104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D478C-3947-6E33-D4F4-E2960B7E2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E7196-68F9-DEB1-5C06-DA5901BDBD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Selections from Washington</a:t>
            </a:r>
            <a:br>
              <a:rPr lang="en-US" sz="4400" dirty="0"/>
            </a:br>
            <a:r>
              <a:rPr lang="en-US" sz="4400" dirty="0"/>
              <a:t>Case Law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A24CD7-9B6F-D2D0-03E6-5EDB2FBAAE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James Komen</a:t>
            </a:r>
          </a:p>
          <a:p>
            <a:r>
              <a:rPr lang="en-US" dirty="0"/>
              <a:t>BCMA #WE-9909B</a:t>
            </a:r>
          </a:p>
          <a:p>
            <a:r>
              <a:rPr lang="en-US" dirty="0"/>
              <a:t>RCA #555</a:t>
            </a:r>
          </a:p>
        </p:txBody>
      </p:sp>
    </p:spTree>
    <p:extLst>
      <p:ext uri="{BB962C8B-B14F-4D97-AF65-F5344CB8AC3E}">
        <p14:creationId xmlns:p14="http://schemas.microsoft.com/office/powerpoint/2010/main" val="3172154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90066-D99E-1F42-BE20-0CBFF1A3F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87B44-225F-5699-3EF6-DDC4A1C0C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it-IT" i="1" dirty="0"/>
              <a:t>Mustoe v. Ma</a:t>
            </a:r>
            <a:br>
              <a:rPr lang="it-IT" i="1" dirty="0"/>
            </a:br>
            <a:r>
              <a:rPr lang="it-IT" dirty="0"/>
              <a:t>371 P.3d 544 (Ct. App. 2016)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D4ECD6-779C-C2D9-16E0-478539904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857" y="1819941"/>
            <a:ext cx="7086286" cy="49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0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94229-EB91-B3B5-959E-4ABF85012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892CA-B0F6-56BD-0331-9AEA04812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it-IT" i="1" dirty="0"/>
              <a:t>Mustoe v. Ma</a:t>
            </a:r>
            <a:br>
              <a:rPr lang="it-IT" i="1" dirty="0"/>
            </a:br>
            <a:r>
              <a:rPr lang="it-IT" dirty="0"/>
              <a:t>371 P.3d 544 (Ct. App. 2016)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E56346-BC9B-D80F-AC27-CAF654CB5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857" y="1837933"/>
            <a:ext cx="7086286" cy="49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07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5F7D2-4DAA-1CE7-9AC0-8CDA7A03F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3C29F31-44E2-CA3B-3CF8-11C715770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“…the right to self-help does not extend to removing the tree itself.”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B38AFC-E386-6506-610B-6801D3FA9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it-IT" i="1" dirty="0"/>
              <a:t>Mustoe v. Ma</a:t>
            </a:r>
            <a:br>
              <a:rPr lang="it-IT" i="1" dirty="0"/>
            </a:br>
            <a:r>
              <a:rPr lang="it-IT" dirty="0"/>
              <a:t>371 P.3d 544 (Ct. App. 2016)</a:t>
            </a:r>
          </a:p>
        </p:txBody>
      </p:sp>
    </p:spTree>
    <p:extLst>
      <p:ext uri="{BB962C8B-B14F-4D97-AF65-F5344CB8AC3E}">
        <p14:creationId xmlns:p14="http://schemas.microsoft.com/office/powerpoint/2010/main" val="299783493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10543</TotalTime>
  <Words>3170</Words>
  <Application>Microsoft Office PowerPoint</Application>
  <PresentationFormat>Widescreen</PresentationFormat>
  <Paragraphs>277</Paragraphs>
  <Slides>68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Arial</vt:lpstr>
      <vt:lpstr>Calibri</vt:lpstr>
      <vt:lpstr>Century Gothic</vt:lpstr>
      <vt:lpstr>Wingdings 3</vt:lpstr>
      <vt:lpstr>Wisp</vt:lpstr>
      <vt:lpstr>Selections from Washington Case Law</vt:lpstr>
      <vt:lpstr>Mustoe v. Ma 371 P.3d 544 (Ct. App. 2016)</vt:lpstr>
      <vt:lpstr>Mustoe v. Ma 371 P.3d 544 (Ct. App. 2016)</vt:lpstr>
      <vt:lpstr>Mustoe v. Ma 371 P.3d 544 (Ct. App. 2016)</vt:lpstr>
      <vt:lpstr>Mustoe v. Ma 371 P.3d 544 (Ct. App. 2016)</vt:lpstr>
      <vt:lpstr>Mustoe v. Ma 371 P.3d 544 (Ct. App. 2016)</vt:lpstr>
      <vt:lpstr>Mustoe v. Ma 371 P.3d 544 (Ct. App. 2016)</vt:lpstr>
      <vt:lpstr>Mustoe v. Ma 371 P.3d 544 (Ct. App. 2016)</vt:lpstr>
      <vt:lpstr>Mustoe v. Ma 371 P.3d 544 (Ct. App. 2016)</vt:lpstr>
      <vt:lpstr>Mustoe v. Ma 371 P.3d 544 (Ct. App. 2016)</vt:lpstr>
      <vt:lpstr>Mustoe v. Ma 371 P.3d 544 (Ct. App. 2016)</vt:lpstr>
      <vt:lpstr>Mustoe v. Ma 371 P.3d 544 (Ct. App. 2016)</vt:lpstr>
      <vt:lpstr>Mustoe v. Ma 371 P.3d 544 (Ct. App. 2016)</vt:lpstr>
      <vt:lpstr>Herring v. Pelayo 198 Wn. App. 828 (Ct. App. 2017)</vt:lpstr>
      <vt:lpstr>Herring v. Pelayo 198 Wn. App. 828 (Ct. App. 2017)</vt:lpstr>
      <vt:lpstr>Herring v. Pelayo 198 Wn. App. 828 (Ct. App. 2017)</vt:lpstr>
      <vt:lpstr>Herring v. Pelayo 198 Wn. App. 828 (Ct. App. 2017)</vt:lpstr>
      <vt:lpstr>Herring v. Pelayo 198 Wn. App. 828 (Ct. App. 2017)</vt:lpstr>
      <vt:lpstr>Herring v. Pelayo 198 Wn. App. 828 (Ct. App. 2017)</vt:lpstr>
      <vt:lpstr>Herring v. Pelayo 198 Wn. App. 828 (Ct. App. 2017)</vt:lpstr>
      <vt:lpstr>Herring v. Pelayo 198 Wn. App. 828 (Ct. App. 2017)</vt:lpstr>
      <vt:lpstr>Boyle v. Leech 7 Wash.App.2d 535 (2019 Ct. App.)</vt:lpstr>
      <vt:lpstr>Boyle v. Leech 7 Wash.App.2d 535 (2019 Ct. App.)</vt:lpstr>
      <vt:lpstr>Boyle v. Leech 7 Wash.App.2d 535 (2019 Ct. App.)</vt:lpstr>
      <vt:lpstr>Boyle v. Leech 7 Wash.App.2d 535 (2019 Ct. App.)</vt:lpstr>
      <vt:lpstr>Boyle v. Leech 7 Wash.App.2d 535 (2019 Ct. App.)</vt:lpstr>
      <vt:lpstr>Connolly v. Piest 13 Wash.App.2d 1038 (2020 Ct. App.)</vt:lpstr>
      <vt:lpstr>Connolly v. Piest 13 Wash.App.2d 1038 (2020 Ct. App.)</vt:lpstr>
      <vt:lpstr>Connolly v. Piest 13 Wash.App.2d 1038 (2020 Ct. App.)</vt:lpstr>
      <vt:lpstr>Connolly v. Piest 13 Wash.App.2d 1038 (2020 Ct. App.)</vt:lpstr>
      <vt:lpstr>Connolly v. Piest 13 Wash.App.2d 1038 (2020 Ct. App.)</vt:lpstr>
      <vt:lpstr>Connolly v. Piest 13 Wash.App.2d 1038 (2020 Ct. App.)</vt:lpstr>
      <vt:lpstr>Connolly v. Piest 13 Wash.App.2d 1038 (2020 Ct. App.)</vt:lpstr>
      <vt:lpstr>Lewis v. Krussel 101 Wn. App. 178 (2000 Ct. App.)</vt:lpstr>
      <vt:lpstr>Lewis v. Krussel 101 Wn. App. 178 (2000 Ct. App.)</vt:lpstr>
      <vt:lpstr>Lewis v. Krussel 101 Wn. App. 178 (2000 Ct. App.)</vt:lpstr>
      <vt:lpstr>Lewis v. Krussel 101 Wn. App. 178 (2000 Ct. App.)</vt:lpstr>
      <vt:lpstr>Lewis v. Krussel 101 Wn. App. 178 (2000 Ct. App.)</vt:lpstr>
      <vt:lpstr>Lewis v. Krussel 101 Wn. App. 178 (2000 Ct. App.)</vt:lpstr>
      <vt:lpstr>Lewis v. Krussel 101 Wn. App. 178 (2000 Ct. App.)</vt:lpstr>
      <vt:lpstr>Lewis v. Krussel 101 Wn. App. 178 (2000 Ct. App.)</vt:lpstr>
      <vt:lpstr>Thompson v. Dale 92 Wash.App. 1022 (1998 Ct. App.)</vt:lpstr>
      <vt:lpstr>Thompson v. Dale 92 Wash.App. 1022 (1998 Ct. App.)</vt:lpstr>
      <vt:lpstr>Thompson v. Dale 92 Wash.App. 1022 (1998 Ct. App.)</vt:lpstr>
      <vt:lpstr>Thompson v. Dale 92 Wash.App. 1022 (1998 Ct. App.)</vt:lpstr>
      <vt:lpstr>Thompson v. Dale 92 Wash.App. 1022 (1998 Ct. App.)</vt:lpstr>
      <vt:lpstr>Thompson v. Dale 92 Wash.App. 1022 (1998 Ct. App.)</vt:lpstr>
      <vt:lpstr>Evans v. Spokane County  15 Wash.App.2d 1011 (2020 Ct. App.)  </vt:lpstr>
      <vt:lpstr>Evans v. Spokane County  15 Wash.App.2d 1011 (2020 Ct. App.)  </vt:lpstr>
      <vt:lpstr>Evans v. Spokane County  15 Wash.App.2d 1011 (2020 Ct. App.)  </vt:lpstr>
      <vt:lpstr>Evans v. Spokane County  15 Wash.App.2d 1011 (2020 Ct. App.)  </vt:lpstr>
      <vt:lpstr>Evans v. Spokane County  15 Wash.App.2d 1011 (2020 Ct. App.)</vt:lpstr>
      <vt:lpstr>Evans v. Spokane County  15 Wash.App.2d 1011 (2020 Ct. App.)</vt:lpstr>
      <vt:lpstr>Evans v. Spokane County  15 Wash.App.2d 1011 (2020 Ct. App.)</vt:lpstr>
      <vt:lpstr>Carstens v. De Sellem 82 Wash. 643 (1914 WA Supr. Ct.)</vt:lpstr>
      <vt:lpstr>Carstens v. De Sellem 82 Wash. 643 (1914 WA Supr. Ct.)</vt:lpstr>
      <vt:lpstr>Carstens v. De Sellem 82 Wash. 643 (1914 WA Supr. Ct.)</vt:lpstr>
      <vt:lpstr>Carstens v. De Sellem 82 Wash. 643 (1914 WA Supr. Ct.)</vt:lpstr>
      <vt:lpstr>MJD Props., LLC v. Haley 189 Wn. App. 963 (2015 Ct. App.)</vt:lpstr>
      <vt:lpstr>MJD Props., LLC v. Haley 189 Wn. App. 963 (2015 Ct. App.)</vt:lpstr>
      <vt:lpstr>MJD Props., LLC v. Haley 189 Wn. App. 963 (2015 Ct. App.)</vt:lpstr>
      <vt:lpstr>MJD Props., LLC v. Haley 189 Wn. App. 963 (2015 Ct. App.)</vt:lpstr>
      <vt:lpstr>MJD Props., LLC v. Haley 189 Wn. App. 963 (2015 Ct. App.)</vt:lpstr>
      <vt:lpstr>MJD Props., LLC v. Haley 189 Wn. App. 963 (2015 Ct. App.)</vt:lpstr>
      <vt:lpstr>MJD Props., LLC v. Haley 189 Wn. App. 963 (2015 Ct. App.)</vt:lpstr>
      <vt:lpstr>Selections from Washington Case Law</vt:lpstr>
      <vt:lpstr>Selections from Washington Case Law</vt:lpstr>
      <vt:lpstr>Selections from Washington Case Law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Illustrations from Kansas Tree Law</dc:title>
  <dc:creator>Reviewer 1</dc:creator>
  <cp:lastModifiedBy>Reviewer 1</cp:lastModifiedBy>
  <cp:revision>73</cp:revision>
  <dcterms:created xsi:type="dcterms:W3CDTF">2023-12-17T00:52:32Z</dcterms:created>
  <dcterms:modified xsi:type="dcterms:W3CDTF">2025-01-09T08:35:16Z</dcterms:modified>
</cp:coreProperties>
</file>