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7" r:id="rId1"/>
  </p:sldMasterIdLst>
  <p:notesMasterIdLst>
    <p:notesMasterId r:id="rId71"/>
  </p:notesMasterIdLst>
  <p:sldIdLst>
    <p:sldId id="256" r:id="rId2"/>
    <p:sldId id="529" r:id="rId3"/>
    <p:sldId id="530" r:id="rId4"/>
    <p:sldId id="531" r:id="rId5"/>
    <p:sldId id="278" r:id="rId6"/>
    <p:sldId id="431" r:id="rId7"/>
    <p:sldId id="425" r:id="rId8"/>
    <p:sldId id="433" r:id="rId9"/>
    <p:sldId id="432" r:id="rId10"/>
    <p:sldId id="428" r:id="rId11"/>
    <p:sldId id="436" r:id="rId12"/>
    <p:sldId id="435" r:id="rId13"/>
    <p:sldId id="429" r:id="rId14"/>
    <p:sldId id="522" r:id="rId15"/>
    <p:sldId id="430" r:id="rId16"/>
    <p:sldId id="471" r:id="rId17"/>
    <p:sldId id="466" r:id="rId18"/>
    <p:sldId id="454" r:id="rId19"/>
    <p:sldId id="457" r:id="rId20"/>
    <p:sldId id="458" r:id="rId21"/>
    <p:sldId id="459" r:id="rId22"/>
    <p:sldId id="460" r:id="rId23"/>
    <p:sldId id="469" r:id="rId24"/>
    <p:sldId id="445" r:id="rId25"/>
    <p:sldId id="444" r:id="rId26"/>
    <p:sldId id="526" r:id="rId27"/>
    <p:sldId id="525" r:id="rId28"/>
    <p:sldId id="475" r:id="rId29"/>
    <p:sldId id="443" r:id="rId30"/>
    <p:sldId id="440" r:id="rId31"/>
    <p:sldId id="438" r:id="rId32"/>
    <p:sldId id="449" r:id="rId33"/>
    <p:sldId id="450" r:id="rId34"/>
    <p:sldId id="446" r:id="rId35"/>
    <p:sldId id="462" r:id="rId36"/>
    <p:sldId id="372" r:id="rId37"/>
    <p:sldId id="448" r:id="rId38"/>
    <p:sldId id="447" r:id="rId39"/>
    <p:sldId id="451" r:id="rId40"/>
    <p:sldId id="465" r:id="rId41"/>
    <p:sldId id="463" r:id="rId42"/>
    <p:sldId id="464" r:id="rId43"/>
    <p:sldId id="473" r:id="rId44"/>
    <p:sldId id="474" r:id="rId45"/>
    <p:sldId id="350" r:id="rId46"/>
    <p:sldId id="348" r:id="rId47"/>
    <p:sldId id="349" r:id="rId48"/>
    <p:sldId id="394" r:id="rId49"/>
    <p:sldId id="392" r:id="rId50"/>
    <p:sldId id="395" r:id="rId51"/>
    <p:sldId id="347" r:id="rId52"/>
    <p:sldId id="346" r:id="rId53"/>
    <p:sldId id="415" r:id="rId54"/>
    <p:sldId id="472" r:id="rId55"/>
    <p:sldId id="470" r:id="rId56"/>
    <p:sldId id="496" r:id="rId57"/>
    <p:sldId id="497" r:id="rId58"/>
    <p:sldId id="498" r:id="rId59"/>
    <p:sldId id="499" r:id="rId60"/>
    <p:sldId id="500" r:id="rId61"/>
    <p:sldId id="501" r:id="rId62"/>
    <p:sldId id="511" r:id="rId63"/>
    <p:sldId id="517" r:id="rId64"/>
    <p:sldId id="518" r:id="rId65"/>
    <p:sldId id="516" r:id="rId66"/>
    <p:sldId id="527" r:id="rId67"/>
    <p:sldId id="528" r:id="rId68"/>
    <p:sldId id="524" r:id="rId69"/>
    <p:sldId id="424"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7F04D80-0D7C-4B74-A81A-EDB79C334C29}">
          <p14:sldIdLst>
            <p14:sldId id="256"/>
            <p14:sldId id="529"/>
            <p14:sldId id="530"/>
            <p14:sldId id="531"/>
            <p14:sldId id="278"/>
            <p14:sldId id="431"/>
            <p14:sldId id="425"/>
            <p14:sldId id="433"/>
            <p14:sldId id="432"/>
            <p14:sldId id="428"/>
            <p14:sldId id="436"/>
            <p14:sldId id="435"/>
            <p14:sldId id="429"/>
            <p14:sldId id="522"/>
            <p14:sldId id="430"/>
            <p14:sldId id="471"/>
          </p14:sldIdLst>
        </p14:section>
        <p14:section name="Restoration vs diminution" id="{2A24BBB9-4274-41B0-8B14-4202327A992C}">
          <p14:sldIdLst>
            <p14:sldId id="466"/>
            <p14:sldId id="454"/>
            <p14:sldId id="457"/>
            <p14:sldId id="458"/>
            <p14:sldId id="459"/>
            <p14:sldId id="460"/>
          </p14:sldIdLst>
        </p14:section>
        <p14:section name="Reason Personal" id="{D67E8C82-FD88-44F6-9BEA-146398D78227}">
          <p14:sldIdLst>
            <p14:sldId id="469"/>
            <p14:sldId id="445"/>
            <p14:sldId id="444"/>
            <p14:sldId id="526"/>
            <p14:sldId id="525"/>
            <p14:sldId id="475"/>
            <p14:sldId id="443"/>
            <p14:sldId id="440"/>
            <p14:sldId id="438"/>
            <p14:sldId id="449"/>
            <p14:sldId id="450"/>
            <p14:sldId id="446"/>
            <p14:sldId id="462"/>
            <p14:sldId id="372"/>
            <p14:sldId id="448"/>
            <p14:sldId id="447"/>
            <p14:sldId id="451"/>
            <p14:sldId id="465"/>
            <p14:sldId id="463"/>
            <p14:sldId id="464"/>
            <p14:sldId id="473"/>
            <p14:sldId id="474"/>
            <p14:sldId id="350"/>
            <p14:sldId id="348"/>
            <p14:sldId id="349"/>
            <p14:sldId id="394"/>
            <p14:sldId id="392"/>
            <p14:sldId id="395"/>
            <p14:sldId id="347"/>
            <p14:sldId id="346"/>
            <p14:sldId id="415"/>
            <p14:sldId id="472"/>
          </p14:sldIdLst>
        </p14:section>
        <p14:section name="Reasonably Incurred vs Disproportionate" id="{A1DDA242-AFEB-43C4-AA5F-5099AC58E5D8}">
          <p14:sldIdLst>
            <p14:sldId id="470"/>
            <p14:sldId id="496"/>
            <p14:sldId id="497"/>
            <p14:sldId id="498"/>
            <p14:sldId id="499"/>
            <p14:sldId id="500"/>
            <p14:sldId id="501"/>
            <p14:sldId id="511"/>
            <p14:sldId id="517"/>
            <p14:sldId id="518"/>
            <p14:sldId id="516"/>
            <p14:sldId id="527"/>
            <p14:sldId id="528"/>
          </p14:sldIdLst>
        </p14:section>
        <p14:section name="Conclusion" id="{034FA962-83CD-4770-8E4A-C1932D2FED4C}">
          <p14:sldIdLst>
            <p14:sldId id="524"/>
            <p14:sldId id="42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83396" autoAdjust="0"/>
  </p:normalViewPr>
  <p:slideViewPr>
    <p:cSldViewPr snapToGrid="0">
      <p:cViewPr varScale="1">
        <p:scale>
          <a:sx n="72" d="100"/>
          <a:sy n="72" d="100"/>
        </p:scale>
        <p:origin x="114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828BC4-ADCC-4BC7-944F-C34D2F7A051C}" type="datetimeFigureOut">
              <a:rPr lang="en-US" smtClean="0"/>
              <a:t>8/13/2024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155452-F542-491B-BA5C-F349F2386F54}" type="slidenum">
              <a:rPr lang="en-US" smtClean="0"/>
              <a:t>‹#›</a:t>
            </a:fld>
            <a:endParaRPr lang="en-US" dirty="0"/>
          </a:p>
        </p:txBody>
      </p:sp>
    </p:spTree>
    <p:extLst>
      <p:ext uri="{BB962C8B-B14F-4D97-AF65-F5344CB8AC3E}">
        <p14:creationId xmlns:p14="http://schemas.microsoft.com/office/powerpoint/2010/main" val="268107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5</a:t>
            </a:fld>
            <a:endParaRPr lang="en-US"/>
          </a:p>
        </p:txBody>
      </p:sp>
    </p:spTree>
    <p:extLst>
      <p:ext uri="{BB962C8B-B14F-4D97-AF65-F5344CB8AC3E}">
        <p14:creationId xmlns:p14="http://schemas.microsoft.com/office/powerpoint/2010/main" val="2965232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Henninger (landowner) v. Dunn (bulldozer)</a:t>
            </a:r>
          </a:p>
        </p:txBody>
      </p:sp>
      <p:sp>
        <p:nvSpPr>
          <p:cNvPr id="4" name="Slide Number Placeholder 3"/>
          <p:cNvSpPr>
            <a:spLocks noGrp="1"/>
          </p:cNvSpPr>
          <p:nvPr>
            <p:ph type="sldNum" sz="quarter" idx="5"/>
          </p:nvPr>
        </p:nvSpPr>
        <p:spPr/>
        <p:txBody>
          <a:bodyPr/>
          <a:lstStyle/>
          <a:p>
            <a:fld id="{CF155452-F542-491B-BA5C-F349F2386F54}" type="slidenum">
              <a:rPr lang="en-US" smtClean="0"/>
              <a:t>59</a:t>
            </a:fld>
            <a:endParaRPr lang="en-US" dirty="0"/>
          </a:p>
        </p:txBody>
      </p:sp>
    </p:spTree>
    <p:extLst>
      <p:ext uri="{BB962C8B-B14F-4D97-AF65-F5344CB8AC3E}">
        <p14:creationId xmlns:p14="http://schemas.microsoft.com/office/powerpoint/2010/main" val="2641394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Henninger (landowner) v. Dunn (bulldozer)</a:t>
            </a:r>
          </a:p>
        </p:txBody>
      </p:sp>
      <p:sp>
        <p:nvSpPr>
          <p:cNvPr id="4" name="Slide Number Placeholder 3"/>
          <p:cNvSpPr>
            <a:spLocks noGrp="1"/>
          </p:cNvSpPr>
          <p:nvPr>
            <p:ph type="sldNum" sz="quarter" idx="5"/>
          </p:nvPr>
        </p:nvSpPr>
        <p:spPr/>
        <p:txBody>
          <a:bodyPr/>
          <a:lstStyle/>
          <a:p>
            <a:fld id="{CF155452-F542-491B-BA5C-F349F2386F54}" type="slidenum">
              <a:rPr lang="en-US" smtClean="0"/>
              <a:t>60</a:t>
            </a:fld>
            <a:endParaRPr lang="en-US" dirty="0"/>
          </a:p>
        </p:txBody>
      </p:sp>
    </p:spTree>
    <p:extLst>
      <p:ext uri="{BB962C8B-B14F-4D97-AF65-F5344CB8AC3E}">
        <p14:creationId xmlns:p14="http://schemas.microsoft.com/office/powerpoint/2010/main" val="1336238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Henninger (landowner) v. Dunn (bulldozer)</a:t>
            </a:r>
          </a:p>
        </p:txBody>
      </p:sp>
      <p:sp>
        <p:nvSpPr>
          <p:cNvPr id="4" name="Slide Number Placeholder 3"/>
          <p:cNvSpPr>
            <a:spLocks noGrp="1"/>
          </p:cNvSpPr>
          <p:nvPr>
            <p:ph type="sldNum" sz="quarter" idx="5"/>
          </p:nvPr>
        </p:nvSpPr>
        <p:spPr/>
        <p:txBody>
          <a:bodyPr/>
          <a:lstStyle/>
          <a:p>
            <a:fld id="{CF155452-F542-491B-BA5C-F349F2386F54}" type="slidenum">
              <a:rPr lang="en-US" smtClean="0"/>
              <a:t>61</a:t>
            </a:fld>
            <a:endParaRPr lang="en-US" dirty="0"/>
          </a:p>
        </p:txBody>
      </p:sp>
    </p:spTree>
    <p:extLst>
      <p:ext uri="{BB962C8B-B14F-4D97-AF65-F5344CB8AC3E}">
        <p14:creationId xmlns:p14="http://schemas.microsoft.com/office/powerpoint/2010/main" val="1187545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Mosteller</a:t>
            </a:r>
            <a:r>
              <a:rPr lang="en-US" dirty="0"/>
              <a:t> owned a rental property surrounded by a fence</a:t>
            </a:r>
          </a:p>
        </p:txBody>
      </p:sp>
      <p:sp>
        <p:nvSpPr>
          <p:cNvPr id="4" name="Slide Number Placeholder 3"/>
          <p:cNvSpPr>
            <a:spLocks noGrp="1"/>
          </p:cNvSpPr>
          <p:nvPr>
            <p:ph type="sldNum" sz="quarter" idx="5"/>
          </p:nvPr>
        </p:nvSpPr>
        <p:spPr/>
        <p:txBody>
          <a:bodyPr/>
          <a:lstStyle/>
          <a:p>
            <a:fld id="{CF155452-F542-491B-BA5C-F349F2386F54}" type="slidenum">
              <a:rPr lang="en-US" smtClean="0"/>
              <a:t>45</a:t>
            </a:fld>
            <a:endParaRPr lang="en-US"/>
          </a:p>
        </p:txBody>
      </p:sp>
    </p:spTree>
    <p:extLst>
      <p:ext uri="{BB962C8B-B14F-4D97-AF65-F5344CB8AC3E}">
        <p14:creationId xmlns:p14="http://schemas.microsoft.com/office/powerpoint/2010/main" val="1499623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Naiman</a:t>
            </a:r>
            <a:r>
              <a:rPr lang="en-US" dirty="0"/>
              <a:t> chopped down the trees on his side of the fence</a:t>
            </a:r>
          </a:p>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46</a:t>
            </a:fld>
            <a:endParaRPr lang="en-US"/>
          </a:p>
        </p:txBody>
      </p:sp>
    </p:spTree>
    <p:extLst>
      <p:ext uri="{BB962C8B-B14F-4D97-AF65-F5344CB8AC3E}">
        <p14:creationId xmlns:p14="http://schemas.microsoft.com/office/powerpoint/2010/main" val="1643735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Turns out the fence was not the property line</a:t>
            </a:r>
          </a:p>
        </p:txBody>
      </p:sp>
      <p:sp>
        <p:nvSpPr>
          <p:cNvPr id="4" name="Slide Number Placeholder 3"/>
          <p:cNvSpPr>
            <a:spLocks noGrp="1"/>
          </p:cNvSpPr>
          <p:nvPr>
            <p:ph type="sldNum" sz="quarter" idx="5"/>
          </p:nvPr>
        </p:nvSpPr>
        <p:spPr/>
        <p:txBody>
          <a:bodyPr/>
          <a:lstStyle/>
          <a:p>
            <a:fld id="{CF155452-F542-491B-BA5C-F349F2386F54}" type="slidenum">
              <a:rPr lang="en-US" smtClean="0"/>
              <a:t>47</a:t>
            </a:fld>
            <a:endParaRPr lang="en-US"/>
          </a:p>
        </p:txBody>
      </p:sp>
    </p:spTree>
    <p:extLst>
      <p:ext uri="{BB962C8B-B14F-4D97-AF65-F5344CB8AC3E}">
        <p14:creationId xmlns:p14="http://schemas.microsoft.com/office/powerpoint/2010/main" val="2182164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51</a:t>
            </a:fld>
            <a:endParaRPr lang="en-US"/>
          </a:p>
        </p:txBody>
      </p:sp>
    </p:spTree>
    <p:extLst>
      <p:ext uri="{BB962C8B-B14F-4D97-AF65-F5344CB8AC3E}">
        <p14:creationId xmlns:p14="http://schemas.microsoft.com/office/powerpoint/2010/main" val="639553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52</a:t>
            </a:fld>
            <a:endParaRPr lang="en-US"/>
          </a:p>
        </p:txBody>
      </p:sp>
    </p:spTree>
    <p:extLst>
      <p:ext uri="{BB962C8B-B14F-4D97-AF65-F5344CB8AC3E}">
        <p14:creationId xmlns:p14="http://schemas.microsoft.com/office/powerpoint/2010/main" val="2716349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Henninger (landowner) v. Dunn (bulldozer)</a:t>
            </a:r>
          </a:p>
          <a:p>
            <a:r>
              <a:rPr lang="en-US" dirty="0"/>
              <a:t>Santa Clara County, CA</a:t>
            </a:r>
          </a:p>
        </p:txBody>
      </p:sp>
      <p:sp>
        <p:nvSpPr>
          <p:cNvPr id="4" name="Slide Number Placeholder 3"/>
          <p:cNvSpPr>
            <a:spLocks noGrp="1"/>
          </p:cNvSpPr>
          <p:nvPr>
            <p:ph type="sldNum" sz="quarter" idx="5"/>
          </p:nvPr>
        </p:nvSpPr>
        <p:spPr/>
        <p:txBody>
          <a:bodyPr/>
          <a:lstStyle/>
          <a:p>
            <a:fld id="{CF155452-F542-491B-BA5C-F349F2386F54}" type="slidenum">
              <a:rPr lang="en-US" smtClean="0"/>
              <a:t>56</a:t>
            </a:fld>
            <a:endParaRPr lang="en-US" dirty="0"/>
          </a:p>
        </p:txBody>
      </p:sp>
    </p:spTree>
    <p:extLst>
      <p:ext uri="{BB962C8B-B14F-4D97-AF65-F5344CB8AC3E}">
        <p14:creationId xmlns:p14="http://schemas.microsoft.com/office/powerpoint/2010/main" val="1860837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Henninger (landowner) v. Dunn (bulldozer)</a:t>
            </a:r>
          </a:p>
        </p:txBody>
      </p:sp>
      <p:sp>
        <p:nvSpPr>
          <p:cNvPr id="4" name="Slide Number Placeholder 3"/>
          <p:cNvSpPr>
            <a:spLocks noGrp="1"/>
          </p:cNvSpPr>
          <p:nvPr>
            <p:ph type="sldNum" sz="quarter" idx="5"/>
          </p:nvPr>
        </p:nvSpPr>
        <p:spPr/>
        <p:txBody>
          <a:bodyPr/>
          <a:lstStyle/>
          <a:p>
            <a:fld id="{CF155452-F542-491B-BA5C-F349F2386F54}" type="slidenum">
              <a:rPr lang="en-US" smtClean="0"/>
              <a:t>57</a:t>
            </a:fld>
            <a:endParaRPr lang="en-US" dirty="0"/>
          </a:p>
        </p:txBody>
      </p:sp>
    </p:spTree>
    <p:extLst>
      <p:ext uri="{BB962C8B-B14F-4D97-AF65-F5344CB8AC3E}">
        <p14:creationId xmlns:p14="http://schemas.microsoft.com/office/powerpoint/2010/main" val="1829196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Henninger (landowner) v. Dunn (bulldozer)</a:t>
            </a:r>
          </a:p>
        </p:txBody>
      </p:sp>
      <p:sp>
        <p:nvSpPr>
          <p:cNvPr id="4" name="Slide Number Placeholder 3"/>
          <p:cNvSpPr>
            <a:spLocks noGrp="1"/>
          </p:cNvSpPr>
          <p:nvPr>
            <p:ph type="sldNum" sz="quarter" idx="5"/>
          </p:nvPr>
        </p:nvSpPr>
        <p:spPr/>
        <p:txBody>
          <a:bodyPr/>
          <a:lstStyle/>
          <a:p>
            <a:fld id="{CF155452-F542-491B-BA5C-F349F2386F54}" type="slidenum">
              <a:rPr lang="en-US" smtClean="0"/>
              <a:t>58</a:t>
            </a:fld>
            <a:endParaRPr lang="en-US" dirty="0"/>
          </a:p>
        </p:txBody>
      </p:sp>
    </p:spTree>
    <p:extLst>
      <p:ext uri="{BB962C8B-B14F-4D97-AF65-F5344CB8AC3E}">
        <p14:creationId xmlns:p14="http://schemas.microsoft.com/office/powerpoint/2010/main" val="3468975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768718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DEB379-6C0D-4AFD-8F55-C8AFE57CCC9D}"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646782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DEB379-6C0D-4AFD-8F55-C8AFE57CCC9D}"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A4D6C30-F765-48A1-8ACB-68E2233B1CBF}"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81243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714777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15996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781865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184796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82555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276434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DEB379-6C0D-4AFD-8F55-C8AFE57CCC9D}" type="datetimeFigureOut">
              <a:rPr lang="en-US" smtClean="0"/>
              <a:t>8/13/2024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1518101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DEB379-6C0D-4AFD-8F55-C8AFE57CCC9D}"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702545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DEB379-6C0D-4AFD-8F55-C8AFE57CCC9D}" type="datetimeFigureOut">
              <a:rPr lang="en-US" smtClean="0"/>
              <a:t>8/13/2024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424605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DEB379-6C0D-4AFD-8F55-C8AFE57CCC9D}" type="datetimeFigureOut">
              <a:rPr lang="en-US" smtClean="0"/>
              <a:t>8/13/2024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61462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DEB379-6C0D-4AFD-8F55-C8AFE57CCC9D}" type="datetimeFigureOut">
              <a:rPr lang="en-US" smtClean="0"/>
              <a:t>8/13/2024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618855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198657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8/13/2024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1983075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2DEB379-6C0D-4AFD-8F55-C8AFE57CCC9D}" type="datetimeFigureOut">
              <a:rPr lang="en-US" smtClean="0"/>
              <a:t>8/13/2024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A4D6C30-F765-48A1-8ACB-68E2233B1CBF}" type="slidenum">
              <a:rPr lang="en-US" smtClean="0"/>
              <a:t>‹#›</a:t>
            </a:fld>
            <a:endParaRPr lang="en-US" dirty="0"/>
          </a:p>
        </p:txBody>
      </p:sp>
    </p:spTree>
    <p:extLst>
      <p:ext uri="{BB962C8B-B14F-4D97-AF65-F5344CB8AC3E}">
        <p14:creationId xmlns:p14="http://schemas.microsoft.com/office/powerpoint/2010/main" val="3415855607"/>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948E-5095-19A6-109D-C57C47C20560}"/>
              </a:ext>
            </a:extLst>
          </p:cNvPr>
          <p:cNvSpPr>
            <a:spLocks noGrp="1"/>
          </p:cNvSpPr>
          <p:nvPr>
            <p:ph type="ctrTitle"/>
          </p:nvPr>
        </p:nvSpPr>
        <p:spPr/>
        <p:txBody>
          <a:bodyPr>
            <a:normAutofit/>
          </a:bodyPr>
          <a:lstStyle/>
          <a:p>
            <a:r>
              <a:rPr lang="en-US" dirty="0"/>
              <a:t>Restatement of Torts §929</a:t>
            </a:r>
            <a:br>
              <a:rPr lang="en-US" dirty="0"/>
            </a:br>
            <a:r>
              <a:rPr lang="en-US" sz="3600" dirty="0"/>
              <a:t>A Legal Perspective on Tree Losses</a:t>
            </a:r>
            <a:endParaRPr lang="en-US" dirty="0"/>
          </a:p>
        </p:txBody>
      </p:sp>
      <p:sp>
        <p:nvSpPr>
          <p:cNvPr id="3" name="Subtitle 2">
            <a:extLst>
              <a:ext uri="{FF2B5EF4-FFF2-40B4-BE49-F238E27FC236}">
                <a16:creationId xmlns:a16="http://schemas.microsoft.com/office/drawing/2014/main" id="{5BFEEEE6-17D1-98BE-07EF-80F40313C65E}"/>
              </a:ext>
            </a:extLst>
          </p:cNvPr>
          <p:cNvSpPr>
            <a:spLocks noGrp="1"/>
          </p:cNvSpPr>
          <p:nvPr>
            <p:ph type="subTitle" idx="1"/>
          </p:nvPr>
        </p:nvSpPr>
        <p:spPr/>
        <p:txBody>
          <a:bodyPr>
            <a:normAutofit lnSpcReduction="10000"/>
          </a:bodyPr>
          <a:lstStyle/>
          <a:p>
            <a:r>
              <a:rPr lang="en-US" dirty="0"/>
              <a:t>James Komen</a:t>
            </a:r>
          </a:p>
          <a:p>
            <a:r>
              <a:rPr lang="en-US" dirty="0"/>
              <a:t>BCMA #WE-9909B</a:t>
            </a:r>
          </a:p>
          <a:p>
            <a:r>
              <a:rPr lang="en-US" dirty="0"/>
              <a:t>RCA #555</a:t>
            </a:r>
          </a:p>
        </p:txBody>
      </p:sp>
    </p:spTree>
    <p:extLst>
      <p:ext uri="{BB962C8B-B14F-4D97-AF65-F5344CB8AC3E}">
        <p14:creationId xmlns:p14="http://schemas.microsoft.com/office/powerpoint/2010/main" val="350551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§929(1)</a:t>
            </a:r>
          </a:p>
          <a:p>
            <a:endParaRPr lang="pl-PL" sz="4000" dirty="0"/>
          </a:p>
        </p:txBody>
      </p:sp>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098158" y="1905000"/>
            <a:ext cx="9712658" cy="3831265"/>
          </a:xfrm>
        </p:spPr>
        <p:txBody>
          <a:bodyPr>
            <a:normAutofit/>
          </a:bodyPr>
          <a:lstStyle/>
          <a:p>
            <a:pPr marL="457200" indent="-457200">
              <a:buFont typeface="+mj-lt"/>
              <a:buAutoNum type="arabicParenR"/>
            </a:pPr>
            <a:r>
              <a:rPr lang="en-US" sz="2400" dirty="0"/>
              <a:t>If one is entitled to a judgment for harm to land resulting from a past invasion and not amounting to a total destruction of value, the damages include compensation for:</a:t>
            </a:r>
          </a:p>
          <a:p>
            <a:pPr marL="914400" lvl="1" indent="-457200">
              <a:buFont typeface="+mj-lt"/>
              <a:buAutoNum type="alphaLcParenR"/>
            </a:pPr>
            <a:r>
              <a:rPr lang="en-US" sz="2200" dirty="0"/>
              <a:t>the </a:t>
            </a:r>
            <a:r>
              <a:rPr lang="en-US" sz="2200" b="1" i="1" u="sng" dirty="0"/>
              <a:t>difference between the value</a:t>
            </a:r>
            <a:r>
              <a:rPr lang="en-US" sz="2200" dirty="0"/>
              <a:t> of the land before the harm and the value after the harm, or at his election in an appropriate case, the cost of restoration that has been or may be reasonably incurred,</a:t>
            </a:r>
          </a:p>
          <a:p>
            <a:pPr marL="914400" lvl="1" indent="-457200">
              <a:buFont typeface="+mj-lt"/>
              <a:buAutoNum type="alphaLcParenR"/>
            </a:pPr>
            <a:r>
              <a:rPr lang="en-US" sz="2200" dirty="0"/>
              <a:t>the loss of use of the land, and</a:t>
            </a:r>
          </a:p>
          <a:p>
            <a:pPr marL="914400" lvl="1" indent="-457200">
              <a:buFont typeface="+mj-lt"/>
              <a:buAutoNum type="alphaLcParenR"/>
            </a:pPr>
            <a:r>
              <a:rPr lang="en-US" sz="2200" dirty="0"/>
              <a:t>discomfort and annoyance to him as an occupant.</a:t>
            </a:r>
          </a:p>
        </p:txBody>
      </p:sp>
    </p:spTree>
    <p:extLst>
      <p:ext uri="{BB962C8B-B14F-4D97-AF65-F5344CB8AC3E}">
        <p14:creationId xmlns:p14="http://schemas.microsoft.com/office/powerpoint/2010/main" val="2525134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§929(1)</a:t>
            </a:r>
          </a:p>
          <a:p>
            <a:endParaRPr lang="pl-PL" sz="4000" dirty="0"/>
          </a:p>
        </p:txBody>
      </p:sp>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098158" y="1905000"/>
            <a:ext cx="9712658" cy="3831265"/>
          </a:xfrm>
        </p:spPr>
        <p:txBody>
          <a:bodyPr>
            <a:normAutofit/>
          </a:bodyPr>
          <a:lstStyle/>
          <a:p>
            <a:pPr marL="457200" indent="-457200">
              <a:buFont typeface="+mj-lt"/>
              <a:buAutoNum type="arabicParenR"/>
            </a:pPr>
            <a:r>
              <a:rPr lang="en-US" sz="2400" dirty="0"/>
              <a:t>If one is entitled to a judgment for harm to land resulting from a past invasion and not amounting to a total destruction of value, the damages include compensation for:</a:t>
            </a:r>
          </a:p>
          <a:p>
            <a:pPr marL="914400" lvl="1" indent="-457200">
              <a:buFont typeface="+mj-lt"/>
              <a:buAutoNum type="alphaLcParenR"/>
            </a:pPr>
            <a:r>
              <a:rPr lang="en-US" sz="2200" dirty="0"/>
              <a:t>the </a:t>
            </a:r>
            <a:r>
              <a:rPr lang="en-US" sz="2200" b="1" i="1" u="sng" dirty="0"/>
              <a:t>difference between the value</a:t>
            </a:r>
            <a:r>
              <a:rPr lang="en-US" sz="2200" dirty="0"/>
              <a:t> of the land before the harm and the value after the harm, or at his election in an appropriate case, the </a:t>
            </a:r>
            <a:r>
              <a:rPr lang="en-US" sz="2200" b="1" i="1" u="sng" dirty="0"/>
              <a:t>cost of restoration</a:t>
            </a:r>
            <a:r>
              <a:rPr lang="en-US" sz="2200" dirty="0"/>
              <a:t> that has been or may be reasonably incurred,</a:t>
            </a:r>
          </a:p>
          <a:p>
            <a:pPr marL="914400" lvl="1" indent="-457200">
              <a:buFont typeface="+mj-lt"/>
              <a:buAutoNum type="alphaLcParenR"/>
            </a:pPr>
            <a:r>
              <a:rPr lang="en-US" sz="2200" dirty="0"/>
              <a:t>the loss of use of the land, and</a:t>
            </a:r>
          </a:p>
          <a:p>
            <a:pPr marL="914400" lvl="1" indent="-457200">
              <a:buFont typeface="+mj-lt"/>
              <a:buAutoNum type="alphaLcParenR"/>
            </a:pPr>
            <a:r>
              <a:rPr lang="en-US" sz="2200" dirty="0"/>
              <a:t>discomfort and annoyance to him as an occupant.</a:t>
            </a:r>
          </a:p>
        </p:txBody>
      </p:sp>
    </p:spTree>
    <p:extLst>
      <p:ext uri="{BB962C8B-B14F-4D97-AF65-F5344CB8AC3E}">
        <p14:creationId xmlns:p14="http://schemas.microsoft.com/office/powerpoint/2010/main" val="3771596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§929(1)</a:t>
            </a:r>
          </a:p>
          <a:p>
            <a:endParaRPr lang="pl-PL" sz="4000" dirty="0"/>
          </a:p>
        </p:txBody>
      </p:sp>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098158" y="1905000"/>
            <a:ext cx="9712658" cy="3831265"/>
          </a:xfrm>
        </p:spPr>
        <p:txBody>
          <a:bodyPr>
            <a:normAutofit/>
          </a:bodyPr>
          <a:lstStyle/>
          <a:p>
            <a:pPr marL="457200" indent="-457200">
              <a:buFont typeface="+mj-lt"/>
              <a:buAutoNum type="arabicParenR"/>
            </a:pPr>
            <a:r>
              <a:rPr lang="en-US" sz="2400" dirty="0"/>
              <a:t>If one is entitled to a judgment for harm to land resulting from a past invasion and not amounting to a total destruction of value, the damages include compensation for:</a:t>
            </a:r>
          </a:p>
          <a:p>
            <a:pPr marL="914400" lvl="1" indent="-457200">
              <a:buFont typeface="+mj-lt"/>
              <a:buAutoNum type="alphaLcParenR"/>
            </a:pPr>
            <a:r>
              <a:rPr lang="en-US" sz="2200" dirty="0"/>
              <a:t>the </a:t>
            </a:r>
            <a:r>
              <a:rPr lang="en-US" sz="2200" b="1" i="1" u="sng" dirty="0"/>
              <a:t>difference between the value</a:t>
            </a:r>
            <a:r>
              <a:rPr lang="en-US" sz="2200" dirty="0"/>
              <a:t> of the land before the harm and the value after the harm, or at his election in an appropriate case, the </a:t>
            </a:r>
            <a:r>
              <a:rPr lang="en-US" sz="2200" b="1" i="1" u="sng" dirty="0"/>
              <a:t>cost of restoration</a:t>
            </a:r>
            <a:r>
              <a:rPr lang="en-US" sz="2200" dirty="0"/>
              <a:t> that has been or may be </a:t>
            </a:r>
            <a:r>
              <a:rPr lang="en-US" sz="2200" b="1" i="1" u="sng" dirty="0"/>
              <a:t>reasonably incurred</a:t>
            </a:r>
            <a:r>
              <a:rPr lang="en-US" sz="2200" dirty="0"/>
              <a:t>,</a:t>
            </a:r>
          </a:p>
          <a:p>
            <a:pPr marL="914400" lvl="1" indent="-457200">
              <a:buFont typeface="+mj-lt"/>
              <a:buAutoNum type="alphaLcParenR"/>
            </a:pPr>
            <a:r>
              <a:rPr lang="en-US" sz="2200" dirty="0"/>
              <a:t>the loss of use of the land, and</a:t>
            </a:r>
          </a:p>
          <a:p>
            <a:pPr marL="914400" lvl="1" indent="-457200">
              <a:buFont typeface="+mj-lt"/>
              <a:buAutoNum type="alphaLcParenR"/>
            </a:pPr>
            <a:r>
              <a:rPr lang="en-US" sz="2200" dirty="0"/>
              <a:t>discomfort and annoyance to him as an occupant.</a:t>
            </a:r>
          </a:p>
        </p:txBody>
      </p:sp>
    </p:spTree>
    <p:extLst>
      <p:ext uri="{BB962C8B-B14F-4D97-AF65-F5344CB8AC3E}">
        <p14:creationId xmlns:p14="http://schemas.microsoft.com/office/powerpoint/2010/main" val="2230126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 </a:t>
            </a:r>
            <a:r>
              <a:rPr lang="en-US" sz="4000" dirty="0" err="1"/>
              <a:t>cmt</a:t>
            </a:r>
            <a:r>
              <a:rPr lang="en-US" sz="4000" dirty="0"/>
              <a:t>. b</a:t>
            </a:r>
          </a:p>
          <a:p>
            <a:endParaRPr lang="pl-PL" sz="4000" dirty="0"/>
          </a:p>
        </p:txBody>
      </p:sp>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098158" y="1905000"/>
            <a:ext cx="9712658" cy="3831265"/>
          </a:xfrm>
        </p:spPr>
        <p:txBody>
          <a:bodyPr>
            <a:normAutofit/>
          </a:bodyPr>
          <a:lstStyle/>
          <a:p>
            <a:pPr marL="0" indent="0">
              <a:buNone/>
            </a:pPr>
            <a:r>
              <a:rPr lang="en-US" sz="2200" dirty="0"/>
              <a:t>“If…the cost of replacing the land in its original condition is disproportionate to the diminution in the value of the land..., </a:t>
            </a:r>
          </a:p>
          <a:p>
            <a:pPr marL="0" indent="0">
              <a:buNone/>
            </a:pPr>
            <a:r>
              <a:rPr lang="en-US" sz="2200" dirty="0"/>
              <a:t>unless there is a reason personal to the owner for restoring the original condition, </a:t>
            </a:r>
          </a:p>
          <a:p>
            <a:pPr marL="0" indent="0">
              <a:buNone/>
            </a:pPr>
            <a:r>
              <a:rPr lang="en-US" sz="2200" dirty="0"/>
              <a:t>damages are measured only by the [diminution in the value of the land].”</a:t>
            </a:r>
          </a:p>
        </p:txBody>
      </p:sp>
    </p:spTree>
    <p:extLst>
      <p:ext uri="{BB962C8B-B14F-4D97-AF65-F5344CB8AC3E}">
        <p14:creationId xmlns:p14="http://schemas.microsoft.com/office/powerpoint/2010/main" val="2314342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 </a:t>
            </a:r>
            <a:r>
              <a:rPr lang="en-US" sz="4000" dirty="0" err="1"/>
              <a:t>cmt</a:t>
            </a:r>
            <a:r>
              <a:rPr lang="en-US" sz="4000" dirty="0"/>
              <a:t>. b</a:t>
            </a:r>
          </a:p>
          <a:p>
            <a:endParaRPr lang="pl-PL" sz="4000" dirty="0"/>
          </a:p>
        </p:txBody>
      </p:sp>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098158" y="1905000"/>
            <a:ext cx="9712658" cy="3831265"/>
          </a:xfrm>
        </p:spPr>
        <p:txBody>
          <a:bodyPr>
            <a:normAutofit/>
          </a:bodyPr>
          <a:lstStyle/>
          <a:p>
            <a:pPr marL="0" indent="0">
              <a:buNone/>
            </a:pPr>
            <a:r>
              <a:rPr lang="en-US" sz="2200" dirty="0"/>
              <a:t>“If…the cost of replacing the land in its original condition is </a:t>
            </a:r>
            <a:r>
              <a:rPr lang="en-US" sz="2200" b="1" i="1" u="sng" dirty="0"/>
              <a:t>disproportionate</a:t>
            </a:r>
            <a:r>
              <a:rPr lang="en-US" sz="2200" dirty="0"/>
              <a:t> to the diminution in the value of the land..., </a:t>
            </a:r>
          </a:p>
          <a:p>
            <a:pPr marL="0" indent="0">
              <a:buNone/>
            </a:pPr>
            <a:r>
              <a:rPr lang="en-US" sz="2200" dirty="0"/>
              <a:t>unless there is a reason personal to the owner for restoring the original condition, </a:t>
            </a:r>
          </a:p>
          <a:p>
            <a:pPr marL="0" indent="0">
              <a:buNone/>
            </a:pPr>
            <a:r>
              <a:rPr lang="en-US" sz="2200" dirty="0"/>
              <a:t>damages are measured only by the [diminution in the value of the land].”</a:t>
            </a:r>
          </a:p>
        </p:txBody>
      </p:sp>
    </p:spTree>
    <p:extLst>
      <p:ext uri="{BB962C8B-B14F-4D97-AF65-F5344CB8AC3E}">
        <p14:creationId xmlns:p14="http://schemas.microsoft.com/office/powerpoint/2010/main" val="710129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 </a:t>
            </a:r>
            <a:r>
              <a:rPr lang="en-US" sz="4000" dirty="0" err="1"/>
              <a:t>cmt</a:t>
            </a:r>
            <a:r>
              <a:rPr lang="en-US" sz="4000" dirty="0"/>
              <a:t>. b</a:t>
            </a:r>
          </a:p>
          <a:p>
            <a:endParaRPr lang="pl-PL" sz="4000" dirty="0"/>
          </a:p>
        </p:txBody>
      </p:sp>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098158" y="1905000"/>
            <a:ext cx="9712658" cy="3831265"/>
          </a:xfrm>
        </p:spPr>
        <p:txBody>
          <a:bodyPr>
            <a:normAutofit/>
          </a:bodyPr>
          <a:lstStyle/>
          <a:p>
            <a:pPr marL="0" indent="0">
              <a:buNone/>
            </a:pPr>
            <a:r>
              <a:rPr lang="en-US" sz="2200" dirty="0"/>
              <a:t>“If…the cost of replacing the land in its original condition is </a:t>
            </a:r>
            <a:r>
              <a:rPr lang="en-US" sz="2200" b="1" i="1" u="sng" dirty="0"/>
              <a:t>disproportionate</a:t>
            </a:r>
            <a:r>
              <a:rPr lang="en-US" sz="2200" dirty="0"/>
              <a:t> to the diminution in the value of the land..., </a:t>
            </a:r>
          </a:p>
          <a:p>
            <a:pPr marL="0" indent="0">
              <a:buNone/>
            </a:pPr>
            <a:r>
              <a:rPr lang="en-US" sz="2200" dirty="0"/>
              <a:t>unless there is a </a:t>
            </a:r>
            <a:r>
              <a:rPr lang="en-US" sz="2200" b="1" i="1" u="sng" dirty="0"/>
              <a:t>reason personal</a:t>
            </a:r>
            <a:r>
              <a:rPr lang="en-US" sz="2200" dirty="0"/>
              <a:t> to the owner for restoring the original condition, </a:t>
            </a:r>
          </a:p>
          <a:p>
            <a:pPr marL="0" indent="0">
              <a:buNone/>
            </a:pPr>
            <a:r>
              <a:rPr lang="en-US" sz="2200" dirty="0"/>
              <a:t>damages are measured only by the [diminution in the value of the land].”</a:t>
            </a:r>
          </a:p>
        </p:txBody>
      </p:sp>
    </p:spTree>
    <p:extLst>
      <p:ext uri="{BB962C8B-B14F-4D97-AF65-F5344CB8AC3E}">
        <p14:creationId xmlns:p14="http://schemas.microsoft.com/office/powerpoint/2010/main" val="2649475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949D4A-2F83-FC1A-B155-A1E2A640474A}"/>
              </a:ext>
            </a:extLst>
          </p:cNvPr>
          <p:cNvSpPr>
            <a:spLocks noGrp="1"/>
          </p:cNvSpPr>
          <p:nvPr>
            <p:ph idx="1"/>
          </p:nvPr>
        </p:nvSpPr>
        <p:spPr>
          <a:xfrm>
            <a:off x="2264735" y="2133600"/>
            <a:ext cx="9771321" cy="3777622"/>
          </a:xfrm>
        </p:spPr>
        <p:txBody>
          <a:bodyPr>
            <a:normAutofit/>
          </a:bodyPr>
          <a:lstStyle/>
          <a:p>
            <a:r>
              <a:rPr lang="en-US" sz="3200" dirty="0"/>
              <a:t> Restoration Cost vs. Diminution in Value</a:t>
            </a:r>
          </a:p>
          <a:p>
            <a:r>
              <a:rPr lang="en-US" sz="3200" dirty="0"/>
              <a:t>“Reason Personal”</a:t>
            </a:r>
          </a:p>
          <a:p>
            <a:r>
              <a:rPr lang="en-US" sz="3200" dirty="0"/>
              <a:t>“Reasonably Incurred” vs. “Disproportionate”</a:t>
            </a:r>
          </a:p>
        </p:txBody>
      </p:sp>
      <p:sp>
        <p:nvSpPr>
          <p:cNvPr id="6" name="Title 1">
            <a:extLst>
              <a:ext uri="{FF2B5EF4-FFF2-40B4-BE49-F238E27FC236}">
                <a16:creationId xmlns:a16="http://schemas.microsoft.com/office/drawing/2014/main" id="{0C42F350-01E0-FA70-D252-56D60330F3CC}"/>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 Analysis</a:t>
            </a:r>
            <a:endParaRPr lang="pl-PL" sz="4000" dirty="0"/>
          </a:p>
        </p:txBody>
      </p:sp>
    </p:spTree>
    <p:extLst>
      <p:ext uri="{BB962C8B-B14F-4D97-AF65-F5344CB8AC3E}">
        <p14:creationId xmlns:p14="http://schemas.microsoft.com/office/powerpoint/2010/main" val="2757536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2A97F-76FB-EF1C-B180-65CAD1AC0E8A}"/>
              </a:ext>
            </a:extLst>
          </p:cNvPr>
          <p:cNvSpPr>
            <a:spLocks noGrp="1"/>
          </p:cNvSpPr>
          <p:nvPr>
            <p:ph type="title"/>
          </p:nvPr>
        </p:nvSpPr>
        <p:spPr>
          <a:xfrm>
            <a:off x="3769426" y="2579746"/>
            <a:ext cx="5246983" cy="1468800"/>
          </a:xfrm>
        </p:spPr>
        <p:txBody>
          <a:bodyPr>
            <a:normAutofit/>
          </a:bodyPr>
          <a:lstStyle/>
          <a:p>
            <a:r>
              <a:rPr lang="en-US" sz="4000" dirty="0"/>
              <a:t>Restoration Cost vs.</a:t>
            </a:r>
            <a:br>
              <a:rPr lang="en-US" sz="4000" dirty="0"/>
            </a:br>
            <a:r>
              <a:rPr lang="en-US" sz="4000" dirty="0"/>
              <a:t>Diminution in Value</a:t>
            </a:r>
            <a:endParaRPr lang="en-US" dirty="0"/>
          </a:p>
        </p:txBody>
      </p:sp>
    </p:spTree>
    <p:extLst>
      <p:ext uri="{BB962C8B-B14F-4D97-AF65-F5344CB8AC3E}">
        <p14:creationId xmlns:p14="http://schemas.microsoft.com/office/powerpoint/2010/main" val="23476218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Morris v. Ciborowski</a:t>
            </a:r>
            <a:br>
              <a:rPr lang="en-US" i="1" dirty="0"/>
            </a:br>
            <a:r>
              <a:rPr lang="en-US" dirty="0"/>
              <a:t>113 N.H. 563 (1973) NH Supr. Ct.</a:t>
            </a:r>
          </a:p>
        </p:txBody>
      </p:sp>
      <p:pic>
        <p:nvPicPr>
          <p:cNvPr id="7" name="Picture 6">
            <a:extLst>
              <a:ext uri="{FF2B5EF4-FFF2-40B4-BE49-F238E27FC236}">
                <a16:creationId xmlns:a16="http://schemas.microsoft.com/office/drawing/2014/main" id="{CBED0641-CDFF-21CA-2C53-820D72CE37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8215" y="1796806"/>
            <a:ext cx="11355569" cy="5061193"/>
          </a:xfrm>
          <a:prstGeom prst="rect">
            <a:avLst/>
          </a:prstGeom>
        </p:spPr>
      </p:pic>
    </p:spTree>
    <p:extLst>
      <p:ext uri="{BB962C8B-B14F-4D97-AF65-F5344CB8AC3E}">
        <p14:creationId xmlns:p14="http://schemas.microsoft.com/office/powerpoint/2010/main" val="4284024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334030" y="2133600"/>
            <a:ext cx="9712658" cy="3831265"/>
          </a:xfrm>
        </p:spPr>
        <p:txBody>
          <a:bodyPr>
            <a:normAutofit/>
          </a:bodyPr>
          <a:lstStyle/>
          <a:p>
            <a:r>
              <a:rPr lang="en-US" sz="2400" dirty="0"/>
              <a:t>“Replacement cost is allowable as a measure of damages instead of the value of the land before and after the harm where, as here, there is substantial evidence of the owner's personal residential and recreational use of the land.”</a:t>
            </a:r>
          </a:p>
        </p:txBody>
      </p:sp>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Morris v. Ciborowski</a:t>
            </a:r>
            <a:br>
              <a:rPr lang="en-US" i="1" dirty="0"/>
            </a:br>
            <a:r>
              <a:rPr lang="en-US" dirty="0"/>
              <a:t>113 N.H. 563 (1973) NH Supr. Ct.</a:t>
            </a:r>
          </a:p>
        </p:txBody>
      </p:sp>
    </p:spTree>
    <p:extLst>
      <p:ext uri="{BB962C8B-B14F-4D97-AF65-F5344CB8AC3E}">
        <p14:creationId xmlns:p14="http://schemas.microsoft.com/office/powerpoint/2010/main" val="3450884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Morris v. Ciborowski</a:t>
            </a:r>
            <a:br>
              <a:rPr lang="en-US" i="1" dirty="0"/>
            </a:br>
            <a:r>
              <a:rPr lang="en-US" dirty="0"/>
              <a:t>113 N.H. 563 (1973) NH Supr. Ct.</a:t>
            </a:r>
          </a:p>
        </p:txBody>
      </p:sp>
      <p:pic>
        <p:nvPicPr>
          <p:cNvPr id="7" name="Picture 6">
            <a:extLst>
              <a:ext uri="{FF2B5EF4-FFF2-40B4-BE49-F238E27FC236}">
                <a16:creationId xmlns:a16="http://schemas.microsoft.com/office/drawing/2014/main" id="{CBED0641-CDFF-21CA-2C53-820D72CE37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8214" y="1796806"/>
            <a:ext cx="11355572" cy="5061193"/>
          </a:xfrm>
          <a:prstGeom prst="rect">
            <a:avLst/>
          </a:prstGeom>
        </p:spPr>
      </p:pic>
    </p:spTree>
    <p:extLst>
      <p:ext uri="{BB962C8B-B14F-4D97-AF65-F5344CB8AC3E}">
        <p14:creationId xmlns:p14="http://schemas.microsoft.com/office/powerpoint/2010/main" val="1269370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334030" y="2133600"/>
            <a:ext cx="9712658" cy="3831265"/>
          </a:xfrm>
        </p:spPr>
        <p:txBody>
          <a:bodyPr>
            <a:normAutofit/>
          </a:bodyPr>
          <a:lstStyle/>
          <a:p>
            <a:r>
              <a:rPr lang="en-US" sz="2400" dirty="0"/>
              <a:t>“</a:t>
            </a:r>
            <a:r>
              <a:rPr lang="en-US" sz="2400" i="1" u="sng" dirty="0"/>
              <a:t>Replacement cost is allowable</a:t>
            </a:r>
            <a:r>
              <a:rPr lang="en-US" sz="2400" dirty="0"/>
              <a:t> as a measure of damages instead of the value of the land before and after the harm where, as here, there is substantial evidence of the owner's personal residential and recreational use of the land.”</a:t>
            </a:r>
          </a:p>
        </p:txBody>
      </p:sp>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Morris v. Ciborowski</a:t>
            </a:r>
            <a:br>
              <a:rPr lang="en-US" i="1" dirty="0"/>
            </a:br>
            <a:r>
              <a:rPr lang="en-US" dirty="0"/>
              <a:t>113 N.H. 563 (1973) NH Supr. Ct.</a:t>
            </a:r>
          </a:p>
        </p:txBody>
      </p:sp>
    </p:spTree>
    <p:extLst>
      <p:ext uri="{BB962C8B-B14F-4D97-AF65-F5344CB8AC3E}">
        <p14:creationId xmlns:p14="http://schemas.microsoft.com/office/powerpoint/2010/main" val="1361361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334030" y="2133600"/>
            <a:ext cx="9712658" cy="3831265"/>
          </a:xfrm>
        </p:spPr>
        <p:txBody>
          <a:bodyPr>
            <a:normAutofit/>
          </a:bodyPr>
          <a:lstStyle/>
          <a:p>
            <a:r>
              <a:rPr lang="en-US" sz="2400" dirty="0"/>
              <a:t>“</a:t>
            </a:r>
            <a:r>
              <a:rPr lang="en-US" sz="2400" i="1" u="sng" dirty="0"/>
              <a:t>Replacement cost is allowable</a:t>
            </a:r>
            <a:r>
              <a:rPr lang="en-US" sz="2400" dirty="0"/>
              <a:t> as a measure of damages instead of the value of the land before and after the harm where, as here, there is substantial evidence of the owner's </a:t>
            </a:r>
            <a:r>
              <a:rPr lang="en-US" sz="2400" i="1" u="sng" dirty="0"/>
              <a:t>personal residential</a:t>
            </a:r>
            <a:r>
              <a:rPr lang="en-US" sz="2400" dirty="0"/>
              <a:t> and </a:t>
            </a:r>
            <a:r>
              <a:rPr lang="en-US" sz="2400" i="1" u="sng" dirty="0"/>
              <a:t>recreational use of the land</a:t>
            </a:r>
            <a:r>
              <a:rPr lang="en-US" sz="2400" dirty="0"/>
              <a:t>.”</a:t>
            </a:r>
          </a:p>
        </p:txBody>
      </p:sp>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Morris v. Ciborowski</a:t>
            </a:r>
            <a:br>
              <a:rPr lang="en-US" i="1" dirty="0"/>
            </a:br>
            <a:r>
              <a:rPr lang="en-US" dirty="0"/>
              <a:t>113 N.H. 563 (1973) NH Supr. Ct.</a:t>
            </a:r>
          </a:p>
        </p:txBody>
      </p:sp>
    </p:spTree>
    <p:extLst>
      <p:ext uri="{BB962C8B-B14F-4D97-AF65-F5344CB8AC3E}">
        <p14:creationId xmlns:p14="http://schemas.microsoft.com/office/powerpoint/2010/main" val="2785602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1616148" y="613478"/>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Restoration Cost &gt; Diminution in Value OK</a:t>
            </a:r>
          </a:p>
          <a:p>
            <a:endParaRPr lang="pl-PL" sz="4000" dirty="0"/>
          </a:p>
        </p:txBody>
      </p:sp>
      <p:sp>
        <p:nvSpPr>
          <p:cNvPr id="2" name="Content Placeholder 2">
            <a:extLst>
              <a:ext uri="{FF2B5EF4-FFF2-40B4-BE49-F238E27FC236}">
                <a16:creationId xmlns:a16="http://schemas.microsoft.com/office/drawing/2014/main" id="{F78E2887-9B0F-40D4-3CC7-D4696A804E5C}"/>
              </a:ext>
            </a:extLst>
          </p:cNvPr>
          <p:cNvSpPr>
            <a:spLocks noGrp="1"/>
          </p:cNvSpPr>
          <p:nvPr>
            <p:ph idx="1"/>
          </p:nvPr>
        </p:nvSpPr>
        <p:spPr>
          <a:xfrm>
            <a:off x="2334030" y="2133600"/>
            <a:ext cx="9712658" cy="3831265"/>
          </a:xfrm>
        </p:spPr>
        <p:txBody>
          <a:bodyPr>
            <a:normAutofit/>
          </a:bodyPr>
          <a:lstStyle/>
          <a:p>
            <a:r>
              <a:rPr lang="da-DK" sz="2400" i="1" dirty="0"/>
              <a:t>Osborne v. Hurst</a:t>
            </a:r>
            <a:r>
              <a:rPr lang="da-DK" sz="2400" dirty="0"/>
              <a:t>	 (AK 1997) </a:t>
            </a:r>
          </a:p>
          <a:p>
            <a:r>
              <a:rPr lang="en-US" sz="2400" i="1" dirty="0"/>
              <a:t>Worthington v. Roberts </a:t>
            </a:r>
            <a:r>
              <a:rPr lang="en-US" sz="2400" dirty="0"/>
              <a:t>(AR 1991)</a:t>
            </a:r>
          </a:p>
          <a:p>
            <a:r>
              <a:rPr lang="nb-NO" sz="2400" i="1" dirty="0"/>
              <a:t>Klingshirn v. McNeal </a:t>
            </a:r>
            <a:r>
              <a:rPr lang="nb-NO" sz="2400" dirty="0"/>
              <a:t>(GA 1999)</a:t>
            </a:r>
          </a:p>
          <a:p>
            <a:r>
              <a:rPr lang="en-US" sz="2400" i="1" dirty="0"/>
              <a:t>Samson Constr. Co. v. Brusowankin</a:t>
            </a:r>
            <a:r>
              <a:rPr lang="en-US" sz="2400" dirty="0"/>
              <a:t>	 (MD 1958)</a:t>
            </a:r>
          </a:p>
          <a:p>
            <a:r>
              <a:rPr lang="pt-BR" sz="2400" b="1" dirty="0"/>
              <a:t>Morris v. Ciborowski (NH 1973)</a:t>
            </a:r>
          </a:p>
          <a:p>
            <a:r>
              <a:rPr lang="en-US" sz="2400" i="1" dirty="0" err="1"/>
              <a:t>Denoyer</a:t>
            </a:r>
            <a:r>
              <a:rPr lang="en-US" sz="2400" i="1" dirty="0"/>
              <a:t> v. Lamb </a:t>
            </a:r>
            <a:r>
              <a:rPr lang="en-US" sz="2400" dirty="0"/>
              <a:t>(OH 1984)</a:t>
            </a:r>
          </a:p>
          <a:p>
            <a:r>
              <a:rPr lang="en-US" sz="2400" i="1" dirty="0"/>
              <a:t>Thatcher v. Lane Construction Co</a:t>
            </a:r>
            <a:r>
              <a:rPr lang="en-US" sz="2400" dirty="0"/>
              <a:t>. (OH 1970)</a:t>
            </a:r>
          </a:p>
          <a:p>
            <a:endParaRPr lang="en-US" sz="2400" dirty="0"/>
          </a:p>
          <a:p>
            <a:endParaRPr lang="en-US" sz="2400" dirty="0"/>
          </a:p>
        </p:txBody>
      </p:sp>
    </p:spTree>
    <p:extLst>
      <p:ext uri="{BB962C8B-B14F-4D97-AF65-F5344CB8AC3E}">
        <p14:creationId xmlns:p14="http://schemas.microsoft.com/office/powerpoint/2010/main" val="3714174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2A97F-76FB-EF1C-B180-65CAD1AC0E8A}"/>
              </a:ext>
            </a:extLst>
          </p:cNvPr>
          <p:cNvSpPr>
            <a:spLocks noGrp="1"/>
          </p:cNvSpPr>
          <p:nvPr>
            <p:ph type="title"/>
          </p:nvPr>
        </p:nvSpPr>
        <p:spPr>
          <a:xfrm>
            <a:off x="3769426" y="2579746"/>
            <a:ext cx="5246983" cy="1131017"/>
          </a:xfrm>
        </p:spPr>
        <p:txBody>
          <a:bodyPr>
            <a:normAutofit/>
          </a:bodyPr>
          <a:lstStyle/>
          <a:p>
            <a:r>
              <a:rPr lang="en-US" sz="4000" dirty="0"/>
              <a:t>“Reason Personal”</a:t>
            </a:r>
            <a:endParaRPr lang="en-US" dirty="0"/>
          </a:p>
        </p:txBody>
      </p:sp>
    </p:spTree>
    <p:extLst>
      <p:ext uri="{BB962C8B-B14F-4D97-AF65-F5344CB8AC3E}">
        <p14:creationId xmlns:p14="http://schemas.microsoft.com/office/powerpoint/2010/main" val="3200477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74B941-C99F-FF80-CEC8-095AB8743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9313" y="1298537"/>
            <a:ext cx="5802687" cy="5120020"/>
          </a:xfrm>
          <a:prstGeom prst="rect">
            <a:avLst/>
          </a:prstGeom>
        </p:spPr>
      </p:pic>
      <p:pic>
        <p:nvPicPr>
          <p:cNvPr id="3" name="Picture 2">
            <a:extLst>
              <a:ext uri="{FF2B5EF4-FFF2-40B4-BE49-F238E27FC236}">
                <a16:creationId xmlns:a16="http://schemas.microsoft.com/office/drawing/2014/main" id="{7052A45F-6C51-8C72-56A3-D535B26E95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3220" y="1363832"/>
            <a:ext cx="5654685" cy="4989429"/>
          </a:xfrm>
          <a:prstGeom prst="rect">
            <a:avLst/>
          </a:prstGeom>
        </p:spPr>
      </p:pic>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Tree>
    <p:extLst>
      <p:ext uri="{BB962C8B-B14F-4D97-AF65-F5344CB8AC3E}">
        <p14:creationId xmlns:p14="http://schemas.microsoft.com/office/powerpoint/2010/main" val="1494397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52A45F-6C51-8C72-56A3-D535B26E95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03220" y="1363832"/>
            <a:ext cx="5654685" cy="4989428"/>
          </a:xfrm>
          <a:prstGeom prst="rect">
            <a:avLst/>
          </a:prstGeom>
        </p:spPr>
      </p:pic>
      <p:pic>
        <p:nvPicPr>
          <p:cNvPr id="6" name="Picture 5">
            <a:extLst>
              <a:ext uri="{FF2B5EF4-FFF2-40B4-BE49-F238E27FC236}">
                <a16:creationId xmlns:a16="http://schemas.microsoft.com/office/drawing/2014/main" id="{EF74B941-C99F-FF80-CEC8-095AB87433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9313" y="1298538"/>
            <a:ext cx="5802687" cy="5120018"/>
          </a:xfrm>
          <a:prstGeom prst="rect">
            <a:avLst/>
          </a:prstGeom>
        </p:spPr>
      </p:pic>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Tree>
    <p:extLst>
      <p:ext uri="{BB962C8B-B14F-4D97-AF65-F5344CB8AC3E}">
        <p14:creationId xmlns:p14="http://schemas.microsoft.com/office/powerpoint/2010/main" val="35236042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74B941-C99F-FF80-CEC8-095AB87433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89313" y="1298538"/>
            <a:ext cx="5802687" cy="5120018"/>
          </a:xfrm>
          <a:prstGeom prst="rect">
            <a:avLst/>
          </a:prstGeom>
        </p:spPr>
      </p:pic>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13" name="TextBox 12">
            <a:extLst>
              <a:ext uri="{FF2B5EF4-FFF2-40B4-BE49-F238E27FC236}">
                <a16:creationId xmlns:a16="http://schemas.microsoft.com/office/drawing/2014/main" id="{0F072D28-C346-6B42-E137-E5DBC5DD32B5}"/>
              </a:ext>
            </a:extLst>
          </p:cNvPr>
          <p:cNvSpPr txBox="1"/>
          <p:nvPr/>
        </p:nvSpPr>
        <p:spPr>
          <a:xfrm>
            <a:off x="2779344" y="1434597"/>
            <a:ext cx="2632452" cy="369332"/>
          </a:xfrm>
          <a:prstGeom prst="rect">
            <a:avLst/>
          </a:prstGeom>
          <a:noFill/>
        </p:spPr>
        <p:txBody>
          <a:bodyPr wrap="none" rtlCol="0">
            <a:spAutoFit/>
          </a:bodyPr>
          <a:lstStyle/>
          <a:p>
            <a:r>
              <a:rPr lang="en-US" b="1" dirty="0"/>
              <a:t>No “Reason Personal”</a:t>
            </a:r>
          </a:p>
        </p:txBody>
      </p:sp>
      <p:pic>
        <p:nvPicPr>
          <p:cNvPr id="3" name="Picture 2">
            <a:extLst>
              <a:ext uri="{FF2B5EF4-FFF2-40B4-BE49-F238E27FC236}">
                <a16:creationId xmlns:a16="http://schemas.microsoft.com/office/drawing/2014/main" id="{7052A45F-6C51-8C72-56A3-D535B26E95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3220" y="1363832"/>
            <a:ext cx="5654685" cy="4989428"/>
          </a:xfrm>
          <a:prstGeom prst="rect">
            <a:avLst/>
          </a:prstGeom>
        </p:spPr>
      </p:pic>
    </p:spTree>
    <p:extLst>
      <p:ext uri="{BB962C8B-B14F-4D97-AF65-F5344CB8AC3E}">
        <p14:creationId xmlns:p14="http://schemas.microsoft.com/office/powerpoint/2010/main" val="35989632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13" name="TextBox 12">
            <a:extLst>
              <a:ext uri="{FF2B5EF4-FFF2-40B4-BE49-F238E27FC236}">
                <a16:creationId xmlns:a16="http://schemas.microsoft.com/office/drawing/2014/main" id="{0F072D28-C346-6B42-E137-E5DBC5DD32B5}"/>
              </a:ext>
            </a:extLst>
          </p:cNvPr>
          <p:cNvSpPr txBox="1"/>
          <p:nvPr/>
        </p:nvSpPr>
        <p:spPr>
          <a:xfrm>
            <a:off x="2779344" y="1434597"/>
            <a:ext cx="2632452" cy="369332"/>
          </a:xfrm>
          <a:prstGeom prst="rect">
            <a:avLst/>
          </a:prstGeom>
          <a:noFill/>
        </p:spPr>
        <p:txBody>
          <a:bodyPr wrap="none" rtlCol="0">
            <a:spAutoFit/>
          </a:bodyPr>
          <a:lstStyle/>
          <a:p>
            <a:r>
              <a:rPr lang="en-US" b="1" dirty="0"/>
              <a:t>No “Reason Personal”</a:t>
            </a:r>
          </a:p>
        </p:txBody>
      </p:sp>
      <p:sp>
        <p:nvSpPr>
          <p:cNvPr id="14" name="TextBox 13">
            <a:extLst>
              <a:ext uri="{FF2B5EF4-FFF2-40B4-BE49-F238E27FC236}">
                <a16:creationId xmlns:a16="http://schemas.microsoft.com/office/drawing/2014/main" id="{09E57F07-6DE3-2728-F0C5-48622F1C8E60}"/>
              </a:ext>
            </a:extLst>
          </p:cNvPr>
          <p:cNvSpPr txBox="1"/>
          <p:nvPr/>
        </p:nvSpPr>
        <p:spPr>
          <a:xfrm>
            <a:off x="7964488" y="1434597"/>
            <a:ext cx="2300630" cy="369332"/>
          </a:xfrm>
          <a:prstGeom prst="rect">
            <a:avLst/>
          </a:prstGeom>
          <a:noFill/>
        </p:spPr>
        <p:txBody>
          <a:bodyPr wrap="none" rtlCol="0">
            <a:spAutoFit/>
          </a:bodyPr>
          <a:lstStyle/>
          <a:p>
            <a:r>
              <a:rPr lang="en-US" b="1" dirty="0"/>
              <a:t> “Reason Personal”</a:t>
            </a:r>
          </a:p>
        </p:txBody>
      </p:sp>
      <p:pic>
        <p:nvPicPr>
          <p:cNvPr id="3" name="Picture 2">
            <a:extLst>
              <a:ext uri="{FF2B5EF4-FFF2-40B4-BE49-F238E27FC236}">
                <a16:creationId xmlns:a16="http://schemas.microsoft.com/office/drawing/2014/main" id="{7052A45F-6C51-8C72-56A3-D535B26E95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03220" y="1363832"/>
            <a:ext cx="5654685" cy="4989428"/>
          </a:xfrm>
          <a:prstGeom prst="rect">
            <a:avLst/>
          </a:prstGeom>
        </p:spPr>
      </p:pic>
      <p:pic>
        <p:nvPicPr>
          <p:cNvPr id="6" name="Picture 5">
            <a:extLst>
              <a:ext uri="{FF2B5EF4-FFF2-40B4-BE49-F238E27FC236}">
                <a16:creationId xmlns:a16="http://schemas.microsoft.com/office/drawing/2014/main" id="{EF74B941-C99F-FF80-CEC8-095AB87433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9313" y="1298538"/>
            <a:ext cx="5802687" cy="5120018"/>
          </a:xfrm>
          <a:prstGeom prst="rect">
            <a:avLst/>
          </a:prstGeom>
        </p:spPr>
      </p:pic>
    </p:spTree>
    <p:extLst>
      <p:ext uri="{BB962C8B-B14F-4D97-AF65-F5344CB8AC3E}">
        <p14:creationId xmlns:p14="http://schemas.microsoft.com/office/powerpoint/2010/main" val="3008566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13" name="TextBox 12">
            <a:extLst>
              <a:ext uri="{FF2B5EF4-FFF2-40B4-BE49-F238E27FC236}">
                <a16:creationId xmlns:a16="http://schemas.microsoft.com/office/drawing/2014/main" id="{0F072D28-C346-6B42-E137-E5DBC5DD32B5}"/>
              </a:ext>
            </a:extLst>
          </p:cNvPr>
          <p:cNvSpPr txBox="1"/>
          <p:nvPr/>
        </p:nvSpPr>
        <p:spPr>
          <a:xfrm>
            <a:off x="2779344" y="1434597"/>
            <a:ext cx="2632452" cy="369332"/>
          </a:xfrm>
          <a:prstGeom prst="rect">
            <a:avLst/>
          </a:prstGeom>
          <a:noFill/>
        </p:spPr>
        <p:txBody>
          <a:bodyPr wrap="none" rtlCol="0">
            <a:spAutoFit/>
          </a:bodyPr>
          <a:lstStyle/>
          <a:p>
            <a:r>
              <a:rPr lang="en-US" b="1" dirty="0"/>
              <a:t>No “Reason Personal”</a:t>
            </a:r>
          </a:p>
        </p:txBody>
      </p:sp>
      <p:sp>
        <p:nvSpPr>
          <p:cNvPr id="14" name="TextBox 13">
            <a:extLst>
              <a:ext uri="{FF2B5EF4-FFF2-40B4-BE49-F238E27FC236}">
                <a16:creationId xmlns:a16="http://schemas.microsoft.com/office/drawing/2014/main" id="{09E57F07-6DE3-2728-F0C5-48622F1C8E60}"/>
              </a:ext>
            </a:extLst>
          </p:cNvPr>
          <p:cNvSpPr txBox="1"/>
          <p:nvPr/>
        </p:nvSpPr>
        <p:spPr>
          <a:xfrm>
            <a:off x="7964488" y="1434597"/>
            <a:ext cx="2300630" cy="369332"/>
          </a:xfrm>
          <a:prstGeom prst="rect">
            <a:avLst/>
          </a:prstGeom>
          <a:noFill/>
        </p:spPr>
        <p:txBody>
          <a:bodyPr wrap="none" rtlCol="0">
            <a:spAutoFit/>
          </a:bodyPr>
          <a:lstStyle/>
          <a:p>
            <a:r>
              <a:rPr lang="en-US" b="1" dirty="0"/>
              <a:t> “Reason Personal”</a:t>
            </a:r>
          </a:p>
        </p:txBody>
      </p:sp>
      <p:pic>
        <p:nvPicPr>
          <p:cNvPr id="3" name="Picture 2">
            <a:extLst>
              <a:ext uri="{FF2B5EF4-FFF2-40B4-BE49-F238E27FC236}">
                <a16:creationId xmlns:a16="http://schemas.microsoft.com/office/drawing/2014/main" id="{7052A45F-6C51-8C72-56A3-D535B26E95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03220" y="1363832"/>
            <a:ext cx="5654684" cy="4989428"/>
          </a:xfrm>
          <a:prstGeom prst="rect">
            <a:avLst/>
          </a:prstGeom>
        </p:spPr>
      </p:pic>
      <p:pic>
        <p:nvPicPr>
          <p:cNvPr id="6" name="Picture 5">
            <a:extLst>
              <a:ext uri="{FF2B5EF4-FFF2-40B4-BE49-F238E27FC236}">
                <a16:creationId xmlns:a16="http://schemas.microsoft.com/office/drawing/2014/main" id="{EF74B941-C99F-FF80-CEC8-095AB87433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9313" y="1298538"/>
            <a:ext cx="5802686" cy="5120018"/>
          </a:xfrm>
          <a:prstGeom prst="rect">
            <a:avLst/>
          </a:prstGeom>
        </p:spPr>
      </p:pic>
    </p:spTree>
    <p:extLst>
      <p:ext uri="{BB962C8B-B14F-4D97-AF65-F5344CB8AC3E}">
        <p14:creationId xmlns:p14="http://schemas.microsoft.com/office/powerpoint/2010/main" val="1122597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83C5BB-C6B2-48C5-8BF9-C1CF62064621}"/>
              </a:ext>
            </a:extLst>
          </p:cNvPr>
          <p:cNvPicPr>
            <a:picLocks noChangeAspect="1"/>
          </p:cNvPicPr>
          <p:nvPr/>
        </p:nvPicPr>
        <p:blipFill rotWithShape="1">
          <a:blip r:embed="rId2"/>
          <a:srcRect l="9278"/>
          <a:stretch/>
        </p:blipFill>
        <p:spPr>
          <a:xfrm>
            <a:off x="2902688" y="1357093"/>
            <a:ext cx="7693462" cy="5084505"/>
          </a:xfrm>
          <a:prstGeom prst="rect">
            <a:avLst/>
          </a:prstGeom>
        </p:spPr>
      </p:pic>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13" name="TextBox 12">
            <a:extLst>
              <a:ext uri="{FF2B5EF4-FFF2-40B4-BE49-F238E27FC236}">
                <a16:creationId xmlns:a16="http://schemas.microsoft.com/office/drawing/2014/main" id="{0F072D28-C346-6B42-E137-E5DBC5DD32B5}"/>
              </a:ext>
            </a:extLst>
          </p:cNvPr>
          <p:cNvSpPr txBox="1"/>
          <p:nvPr/>
        </p:nvSpPr>
        <p:spPr>
          <a:xfrm>
            <a:off x="2779344" y="1434597"/>
            <a:ext cx="2632452" cy="369332"/>
          </a:xfrm>
          <a:prstGeom prst="rect">
            <a:avLst/>
          </a:prstGeom>
          <a:noFill/>
        </p:spPr>
        <p:txBody>
          <a:bodyPr wrap="none" rtlCol="0">
            <a:spAutoFit/>
          </a:bodyPr>
          <a:lstStyle/>
          <a:p>
            <a:r>
              <a:rPr lang="en-US" b="1" dirty="0"/>
              <a:t>No “Reason Personal”</a:t>
            </a:r>
          </a:p>
        </p:txBody>
      </p:sp>
      <p:sp>
        <p:nvSpPr>
          <p:cNvPr id="14" name="TextBox 13">
            <a:extLst>
              <a:ext uri="{FF2B5EF4-FFF2-40B4-BE49-F238E27FC236}">
                <a16:creationId xmlns:a16="http://schemas.microsoft.com/office/drawing/2014/main" id="{09E57F07-6DE3-2728-F0C5-48622F1C8E60}"/>
              </a:ext>
            </a:extLst>
          </p:cNvPr>
          <p:cNvSpPr txBox="1"/>
          <p:nvPr/>
        </p:nvSpPr>
        <p:spPr>
          <a:xfrm>
            <a:off x="7964488" y="1434597"/>
            <a:ext cx="2300630" cy="369332"/>
          </a:xfrm>
          <a:prstGeom prst="rect">
            <a:avLst/>
          </a:prstGeom>
          <a:noFill/>
        </p:spPr>
        <p:txBody>
          <a:bodyPr wrap="none" rtlCol="0">
            <a:spAutoFit/>
          </a:bodyPr>
          <a:lstStyle/>
          <a:p>
            <a:r>
              <a:rPr lang="en-US" b="1" dirty="0"/>
              <a:t> “Reason Personal”</a:t>
            </a:r>
          </a:p>
        </p:txBody>
      </p:sp>
    </p:spTree>
    <p:extLst>
      <p:ext uri="{BB962C8B-B14F-4D97-AF65-F5344CB8AC3E}">
        <p14:creationId xmlns:p14="http://schemas.microsoft.com/office/powerpoint/2010/main" val="2034961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Morris v. Ciborowski</a:t>
            </a:r>
            <a:br>
              <a:rPr lang="en-US" i="1" dirty="0"/>
            </a:br>
            <a:r>
              <a:rPr lang="en-US" dirty="0"/>
              <a:t>113 N.H. 563 (1973) NH Supr. Ct.</a:t>
            </a:r>
          </a:p>
        </p:txBody>
      </p:sp>
      <p:pic>
        <p:nvPicPr>
          <p:cNvPr id="7" name="Picture 6">
            <a:extLst>
              <a:ext uri="{FF2B5EF4-FFF2-40B4-BE49-F238E27FC236}">
                <a16:creationId xmlns:a16="http://schemas.microsoft.com/office/drawing/2014/main" id="{CBED0641-CDFF-21CA-2C53-820D72CE37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8214" y="1796806"/>
            <a:ext cx="11355572" cy="5061193"/>
          </a:xfrm>
          <a:prstGeom prst="rect">
            <a:avLst/>
          </a:prstGeom>
        </p:spPr>
      </p:pic>
    </p:spTree>
    <p:extLst>
      <p:ext uri="{BB962C8B-B14F-4D97-AF65-F5344CB8AC3E}">
        <p14:creationId xmlns:p14="http://schemas.microsoft.com/office/powerpoint/2010/main" val="14613582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F8C5B3-D8E8-F1C8-6E5B-9CBC10AC819A}"/>
              </a:ext>
            </a:extLst>
          </p:cNvPr>
          <p:cNvPicPr>
            <a:picLocks noChangeAspect="1"/>
          </p:cNvPicPr>
          <p:nvPr/>
        </p:nvPicPr>
        <p:blipFill rotWithShape="1">
          <a:blip r:embed="rId2"/>
          <a:srcRect l="9278"/>
          <a:stretch/>
        </p:blipFill>
        <p:spPr>
          <a:xfrm>
            <a:off x="2902688" y="1357093"/>
            <a:ext cx="7693462" cy="5084505"/>
          </a:xfrm>
          <a:prstGeom prst="rect">
            <a:avLst/>
          </a:prstGeom>
        </p:spPr>
      </p:pic>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13" name="TextBox 12">
            <a:extLst>
              <a:ext uri="{FF2B5EF4-FFF2-40B4-BE49-F238E27FC236}">
                <a16:creationId xmlns:a16="http://schemas.microsoft.com/office/drawing/2014/main" id="{0F072D28-C346-6B42-E137-E5DBC5DD32B5}"/>
              </a:ext>
            </a:extLst>
          </p:cNvPr>
          <p:cNvSpPr txBox="1"/>
          <p:nvPr/>
        </p:nvSpPr>
        <p:spPr>
          <a:xfrm>
            <a:off x="2779344" y="1434597"/>
            <a:ext cx="2632452" cy="369332"/>
          </a:xfrm>
          <a:prstGeom prst="rect">
            <a:avLst/>
          </a:prstGeom>
          <a:noFill/>
        </p:spPr>
        <p:txBody>
          <a:bodyPr wrap="none" rtlCol="0">
            <a:spAutoFit/>
          </a:bodyPr>
          <a:lstStyle/>
          <a:p>
            <a:r>
              <a:rPr lang="en-US" b="1" dirty="0"/>
              <a:t>No “Reason Personal”</a:t>
            </a:r>
          </a:p>
        </p:txBody>
      </p:sp>
      <p:sp>
        <p:nvSpPr>
          <p:cNvPr id="14" name="TextBox 13">
            <a:extLst>
              <a:ext uri="{FF2B5EF4-FFF2-40B4-BE49-F238E27FC236}">
                <a16:creationId xmlns:a16="http://schemas.microsoft.com/office/drawing/2014/main" id="{09E57F07-6DE3-2728-F0C5-48622F1C8E60}"/>
              </a:ext>
            </a:extLst>
          </p:cNvPr>
          <p:cNvSpPr txBox="1"/>
          <p:nvPr/>
        </p:nvSpPr>
        <p:spPr>
          <a:xfrm>
            <a:off x="7964488" y="1434597"/>
            <a:ext cx="2300630" cy="369332"/>
          </a:xfrm>
          <a:prstGeom prst="rect">
            <a:avLst/>
          </a:prstGeom>
          <a:noFill/>
        </p:spPr>
        <p:txBody>
          <a:bodyPr wrap="none" rtlCol="0">
            <a:spAutoFit/>
          </a:bodyPr>
          <a:lstStyle/>
          <a:p>
            <a:r>
              <a:rPr lang="en-US" b="1" dirty="0"/>
              <a:t> “Reason Personal”</a:t>
            </a:r>
          </a:p>
        </p:txBody>
      </p:sp>
      <p:cxnSp>
        <p:nvCxnSpPr>
          <p:cNvPr id="3" name="Straight Connector 2">
            <a:extLst>
              <a:ext uri="{FF2B5EF4-FFF2-40B4-BE49-F238E27FC236}">
                <a16:creationId xmlns:a16="http://schemas.microsoft.com/office/drawing/2014/main" id="{ECBE6DDF-8A1F-B22D-2F6C-3755F773727A}"/>
              </a:ext>
            </a:extLst>
          </p:cNvPr>
          <p:cNvCxnSpPr/>
          <p:nvPr/>
        </p:nvCxnSpPr>
        <p:spPr>
          <a:xfrm>
            <a:off x="3015926" y="5092995"/>
            <a:ext cx="259434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0434F02-D1C3-4C59-E31E-C5E0411ED482}"/>
              </a:ext>
            </a:extLst>
          </p:cNvPr>
          <p:cNvSpPr txBox="1"/>
          <p:nvPr/>
        </p:nvSpPr>
        <p:spPr>
          <a:xfrm>
            <a:off x="5752309" y="4908329"/>
            <a:ext cx="1476686" cy="369332"/>
          </a:xfrm>
          <a:prstGeom prst="rect">
            <a:avLst/>
          </a:prstGeom>
          <a:noFill/>
        </p:spPr>
        <p:txBody>
          <a:bodyPr wrap="none" rtlCol="0">
            <a:spAutoFit/>
          </a:bodyPr>
          <a:lstStyle/>
          <a:p>
            <a:r>
              <a:rPr lang="en-US" dirty="0"/>
              <a:t>Max Award</a:t>
            </a:r>
          </a:p>
        </p:txBody>
      </p:sp>
    </p:spTree>
    <p:extLst>
      <p:ext uri="{BB962C8B-B14F-4D97-AF65-F5344CB8AC3E}">
        <p14:creationId xmlns:p14="http://schemas.microsoft.com/office/powerpoint/2010/main" val="25882260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6E4A971-EEA1-1542-E6EE-65FD0BC495F2}"/>
              </a:ext>
            </a:extLst>
          </p:cNvPr>
          <p:cNvPicPr>
            <a:picLocks noChangeAspect="1"/>
          </p:cNvPicPr>
          <p:nvPr/>
        </p:nvPicPr>
        <p:blipFill rotWithShape="1">
          <a:blip r:embed="rId2"/>
          <a:srcRect l="9278"/>
          <a:stretch/>
        </p:blipFill>
        <p:spPr>
          <a:xfrm>
            <a:off x="2902688" y="1357093"/>
            <a:ext cx="7693462" cy="5084505"/>
          </a:xfrm>
          <a:prstGeom prst="rect">
            <a:avLst/>
          </a:prstGeom>
        </p:spPr>
      </p:pic>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13" name="TextBox 12">
            <a:extLst>
              <a:ext uri="{FF2B5EF4-FFF2-40B4-BE49-F238E27FC236}">
                <a16:creationId xmlns:a16="http://schemas.microsoft.com/office/drawing/2014/main" id="{0F072D28-C346-6B42-E137-E5DBC5DD32B5}"/>
              </a:ext>
            </a:extLst>
          </p:cNvPr>
          <p:cNvSpPr txBox="1"/>
          <p:nvPr/>
        </p:nvSpPr>
        <p:spPr>
          <a:xfrm>
            <a:off x="2779344" y="1434597"/>
            <a:ext cx="2632452" cy="369332"/>
          </a:xfrm>
          <a:prstGeom prst="rect">
            <a:avLst/>
          </a:prstGeom>
          <a:noFill/>
        </p:spPr>
        <p:txBody>
          <a:bodyPr wrap="none" rtlCol="0">
            <a:spAutoFit/>
          </a:bodyPr>
          <a:lstStyle/>
          <a:p>
            <a:r>
              <a:rPr lang="en-US" b="1" dirty="0"/>
              <a:t>No “Reason Personal”</a:t>
            </a:r>
          </a:p>
        </p:txBody>
      </p:sp>
      <p:sp>
        <p:nvSpPr>
          <p:cNvPr id="14" name="TextBox 13">
            <a:extLst>
              <a:ext uri="{FF2B5EF4-FFF2-40B4-BE49-F238E27FC236}">
                <a16:creationId xmlns:a16="http://schemas.microsoft.com/office/drawing/2014/main" id="{09E57F07-6DE3-2728-F0C5-48622F1C8E60}"/>
              </a:ext>
            </a:extLst>
          </p:cNvPr>
          <p:cNvSpPr txBox="1"/>
          <p:nvPr/>
        </p:nvSpPr>
        <p:spPr>
          <a:xfrm>
            <a:off x="7964488" y="1434597"/>
            <a:ext cx="2300630" cy="369332"/>
          </a:xfrm>
          <a:prstGeom prst="rect">
            <a:avLst/>
          </a:prstGeom>
          <a:noFill/>
        </p:spPr>
        <p:txBody>
          <a:bodyPr wrap="none" rtlCol="0">
            <a:spAutoFit/>
          </a:bodyPr>
          <a:lstStyle/>
          <a:p>
            <a:r>
              <a:rPr lang="en-US" b="1" dirty="0"/>
              <a:t> “Reason Personal”</a:t>
            </a:r>
          </a:p>
        </p:txBody>
      </p:sp>
      <p:cxnSp>
        <p:nvCxnSpPr>
          <p:cNvPr id="3" name="Straight Connector 2">
            <a:extLst>
              <a:ext uri="{FF2B5EF4-FFF2-40B4-BE49-F238E27FC236}">
                <a16:creationId xmlns:a16="http://schemas.microsoft.com/office/drawing/2014/main" id="{ECBE6DDF-8A1F-B22D-2F6C-3755F773727A}"/>
              </a:ext>
            </a:extLst>
          </p:cNvPr>
          <p:cNvCxnSpPr>
            <a:cxnSpLocks/>
          </p:cNvCxnSpPr>
          <p:nvPr/>
        </p:nvCxnSpPr>
        <p:spPr>
          <a:xfrm>
            <a:off x="3051544" y="5092995"/>
            <a:ext cx="255872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0434F02-D1C3-4C59-E31E-C5E0411ED482}"/>
              </a:ext>
            </a:extLst>
          </p:cNvPr>
          <p:cNvSpPr txBox="1"/>
          <p:nvPr/>
        </p:nvSpPr>
        <p:spPr>
          <a:xfrm>
            <a:off x="5752309" y="4908329"/>
            <a:ext cx="1476686" cy="369332"/>
          </a:xfrm>
          <a:prstGeom prst="rect">
            <a:avLst/>
          </a:prstGeom>
          <a:noFill/>
        </p:spPr>
        <p:txBody>
          <a:bodyPr wrap="none" rtlCol="0">
            <a:spAutoFit/>
          </a:bodyPr>
          <a:lstStyle/>
          <a:p>
            <a:r>
              <a:rPr lang="en-US" dirty="0"/>
              <a:t>Max Award</a:t>
            </a:r>
          </a:p>
        </p:txBody>
      </p:sp>
      <p:sp>
        <p:nvSpPr>
          <p:cNvPr id="6" name="TextBox 5">
            <a:extLst>
              <a:ext uri="{FF2B5EF4-FFF2-40B4-BE49-F238E27FC236}">
                <a16:creationId xmlns:a16="http://schemas.microsoft.com/office/drawing/2014/main" id="{DC7E546D-C96D-8FF5-0E92-8535A2AB6F75}"/>
              </a:ext>
            </a:extLst>
          </p:cNvPr>
          <p:cNvSpPr txBox="1"/>
          <p:nvPr/>
        </p:nvSpPr>
        <p:spPr>
          <a:xfrm>
            <a:off x="10860365" y="1619263"/>
            <a:ext cx="1051891" cy="646331"/>
          </a:xfrm>
          <a:prstGeom prst="rect">
            <a:avLst/>
          </a:prstGeom>
          <a:noFill/>
        </p:spPr>
        <p:txBody>
          <a:bodyPr wrap="none" rtlCol="0">
            <a:spAutoFit/>
          </a:bodyPr>
          <a:lstStyle/>
          <a:p>
            <a:r>
              <a:rPr lang="en-US" dirty="0"/>
              <a:t>Possible</a:t>
            </a:r>
          </a:p>
          <a:p>
            <a:r>
              <a:rPr lang="en-US" dirty="0"/>
              <a:t>Award</a:t>
            </a:r>
          </a:p>
        </p:txBody>
      </p:sp>
      <p:cxnSp>
        <p:nvCxnSpPr>
          <p:cNvPr id="7" name="Straight Connector 6">
            <a:extLst>
              <a:ext uri="{FF2B5EF4-FFF2-40B4-BE49-F238E27FC236}">
                <a16:creationId xmlns:a16="http://schemas.microsoft.com/office/drawing/2014/main" id="{0D27E103-7B60-F72C-E7E3-2FBFB0165E75}"/>
              </a:ext>
            </a:extLst>
          </p:cNvPr>
          <p:cNvCxnSpPr>
            <a:cxnSpLocks/>
          </p:cNvCxnSpPr>
          <p:nvPr/>
        </p:nvCxnSpPr>
        <p:spPr>
          <a:xfrm>
            <a:off x="9484242" y="1905000"/>
            <a:ext cx="137612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12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de-DE" i="1" dirty="0"/>
              <a:t>Wiersum v. Harder</a:t>
            </a:r>
            <a:br>
              <a:rPr lang="de-DE" i="1" dirty="0"/>
            </a:br>
            <a:r>
              <a:rPr lang="de-DE" dirty="0"/>
              <a:t>316 P.3d 557 (2013) AK Supr. Ct.</a:t>
            </a:r>
          </a:p>
        </p:txBody>
      </p:sp>
      <p:pic>
        <p:nvPicPr>
          <p:cNvPr id="7" name="Picture 6">
            <a:extLst>
              <a:ext uri="{FF2B5EF4-FFF2-40B4-BE49-F238E27FC236}">
                <a16:creationId xmlns:a16="http://schemas.microsoft.com/office/drawing/2014/main" id="{CBED0641-CDFF-21CA-2C53-820D72CE3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214" y="1796806"/>
            <a:ext cx="11355572" cy="5061194"/>
          </a:xfrm>
          <a:prstGeom prst="rect">
            <a:avLst/>
          </a:prstGeom>
        </p:spPr>
      </p:pic>
    </p:spTree>
    <p:extLst>
      <p:ext uri="{BB962C8B-B14F-4D97-AF65-F5344CB8AC3E}">
        <p14:creationId xmlns:p14="http://schemas.microsoft.com/office/powerpoint/2010/main" val="3131166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de-DE" i="1" dirty="0"/>
              <a:t>Wiersum v. Harder</a:t>
            </a:r>
            <a:br>
              <a:rPr lang="de-DE" i="1" dirty="0"/>
            </a:br>
            <a:r>
              <a:rPr lang="de-DE" dirty="0"/>
              <a:t>316 P.3d 557 (2013) AK Supr. Ct.</a:t>
            </a:r>
          </a:p>
        </p:txBody>
      </p:sp>
      <p:pic>
        <p:nvPicPr>
          <p:cNvPr id="7" name="Picture 6">
            <a:extLst>
              <a:ext uri="{FF2B5EF4-FFF2-40B4-BE49-F238E27FC236}">
                <a16:creationId xmlns:a16="http://schemas.microsoft.com/office/drawing/2014/main" id="{CBED0641-CDFF-21CA-2C53-820D72CE37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8214" y="1786173"/>
            <a:ext cx="11355572" cy="5061193"/>
          </a:xfrm>
          <a:prstGeom prst="rect">
            <a:avLst/>
          </a:prstGeom>
        </p:spPr>
      </p:pic>
    </p:spTree>
    <p:extLst>
      <p:ext uri="{BB962C8B-B14F-4D97-AF65-F5344CB8AC3E}">
        <p14:creationId xmlns:p14="http://schemas.microsoft.com/office/powerpoint/2010/main" val="3769950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334030" y="2133600"/>
            <a:ext cx="9712658" cy="3831265"/>
          </a:xfrm>
        </p:spPr>
        <p:txBody>
          <a:bodyPr>
            <a:normAutofit/>
          </a:bodyPr>
          <a:lstStyle/>
          <a:p>
            <a:r>
              <a:rPr lang="en-US" sz="2400" dirty="0"/>
              <a:t>“…intended to build a house and live [there] once his son graduated from college because ‘it's a very beautiful piece of property.’”</a:t>
            </a:r>
          </a:p>
          <a:p>
            <a:r>
              <a:rPr lang="en-US" sz="2400" dirty="0"/>
              <a:t>“A real estate agent…approached </a:t>
            </a:r>
            <a:r>
              <a:rPr lang="el-GR" sz="2400" dirty="0"/>
              <a:t>π</a:t>
            </a:r>
            <a:r>
              <a:rPr lang="en-US" sz="2400" dirty="0"/>
              <a:t> about selling the land, but </a:t>
            </a:r>
            <a:r>
              <a:rPr lang="el-GR" sz="2400" dirty="0"/>
              <a:t>π</a:t>
            </a:r>
            <a:r>
              <a:rPr lang="en-US" sz="2400" dirty="0"/>
              <a:t> refused to sell.”</a:t>
            </a:r>
          </a:p>
          <a:p>
            <a:r>
              <a:rPr lang="en-US" sz="2400" dirty="0"/>
              <a:t>“…the property was very private, because the tall trees screened the neighboring houses from view.”</a:t>
            </a:r>
          </a:p>
        </p:txBody>
      </p:sp>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de-DE" i="1" dirty="0"/>
              <a:t>Wiersum v. Harder</a:t>
            </a:r>
            <a:br>
              <a:rPr lang="de-DE" i="1" dirty="0"/>
            </a:br>
            <a:r>
              <a:rPr lang="de-DE" dirty="0"/>
              <a:t>316 P.3d 557 (2013) AK Supr. Ct.</a:t>
            </a:r>
            <a:endParaRPr lang="en-US" dirty="0"/>
          </a:p>
        </p:txBody>
      </p:sp>
    </p:spTree>
    <p:extLst>
      <p:ext uri="{BB962C8B-B14F-4D97-AF65-F5344CB8AC3E}">
        <p14:creationId xmlns:p14="http://schemas.microsoft.com/office/powerpoint/2010/main" val="3781911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334030" y="2133600"/>
            <a:ext cx="9712658" cy="3831265"/>
          </a:xfrm>
        </p:spPr>
        <p:txBody>
          <a:bodyPr>
            <a:normAutofit/>
          </a:bodyPr>
          <a:lstStyle/>
          <a:p>
            <a:r>
              <a:rPr lang="en-US" sz="2400" dirty="0"/>
              <a:t>“…intended to build a house and live [there] once his son graduated from college because ‘it's a very beautiful piece of property.’”</a:t>
            </a:r>
          </a:p>
          <a:p>
            <a:r>
              <a:rPr lang="en-US" sz="2400" dirty="0"/>
              <a:t>“A real estate agent…approached </a:t>
            </a:r>
            <a:r>
              <a:rPr lang="el-GR" sz="2400" dirty="0"/>
              <a:t>π</a:t>
            </a:r>
            <a:r>
              <a:rPr lang="en-US" sz="2400" dirty="0"/>
              <a:t> about selling the land, but </a:t>
            </a:r>
            <a:r>
              <a:rPr lang="el-GR" sz="2400" dirty="0"/>
              <a:t>π</a:t>
            </a:r>
            <a:r>
              <a:rPr lang="en-US" sz="2400" dirty="0"/>
              <a:t> refused to sell.”</a:t>
            </a:r>
          </a:p>
          <a:p>
            <a:r>
              <a:rPr lang="en-US" sz="2400" dirty="0"/>
              <a:t>“…the property was very private, because the tall trees screened the neighboring houses from view.”</a:t>
            </a:r>
          </a:p>
          <a:p>
            <a:r>
              <a:rPr lang="en-US" sz="2400" dirty="0"/>
              <a:t>“…</a:t>
            </a:r>
            <a:r>
              <a:rPr lang="en-US" sz="2400" b="1" i="1" u="sng" dirty="0"/>
              <a:t>sufficient evidence of a reason personal</a:t>
            </a:r>
            <a:r>
              <a:rPr lang="en-US" sz="2400" dirty="0"/>
              <a:t> for the issue of restoration costs to be submitted to the jury.”</a:t>
            </a:r>
          </a:p>
        </p:txBody>
      </p:sp>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de-DE" i="1" dirty="0"/>
              <a:t>Wiersum v. Harder</a:t>
            </a:r>
            <a:br>
              <a:rPr lang="de-DE" i="1" dirty="0"/>
            </a:br>
            <a:r>
              <a:rPr lang="de-DE" dirty="0"/>
              <a:t>316 P.3d 557 (2013) AK Supr. Ct.</a:t>
            </a:r>
            <a:endParaRPr lang="en-US" dirty="0"/>
          </a:p>
        </p:txBody>
      </p:sp>
    </p:spTree>
    <p:extLst>
      <p:ext uri="{BB962C8B-B14F-4D97-AF65-F5344CB8AC3E}">
        <p14:creationId xmlns:p14="http://schemas.microsoft.com/office/powerpoint/2010/main" val="6668270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Hornsby v. Bayou Jack Logging</a:t>
            </a:r>
            <a:br>
              <a:rPr lang="en-US" i="1" dirty="0"/>
            </a:br>
            <a:r>
              <a:rPr lang="en-US" dirty="0"/>
              <a:t>902 So. 2d 361 (2005) LA Supr. Ct.</a:t>
            </a:r>
          </a:p>
        </p:txBody>
      </p:sp>
      <p:pic>
        <p:nvPicPr>
          <p:cNvPr id="7" name="Picture 6">
            <a:extLst>
              <a:ext uri="{FF2B5EF4-FFF2-40B4-BE49-F238E27FC236}">
                <a16:creationId xmlns:a16="http://schemas.microsoft.com/office/drawing/2014/main" id="{CBED0641-CDFF-21CA-2C53-820D72CE37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214" y="1796806"/>
            <a:ext cx="11355572" cy="5061194"/>
          </a:xfrm>
          <a:prstGeom prst="rect">
            <a:avLst/>
          </a:prstGeom>
        </p:spPr>
      </p:pic>
    </p:spTree>
    <p:extLst>
      <p:ext uri="{BB962C8B-B14F-4D97-AF65-F5344CB8AC3E}">
        <p14:creationId xmlns:p14="http://schemas.microsoft.com/office/powerpoint/2010/main" val="2754030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Hornsby v. Bayou Jack Logging</a:t>
            </a:r>
            <a:br>
              <a:rPr lang="en-US" i="1" dirty="0"/>
            </a:br>
            <a:r>
              <a:rPr lang="en-US" dirty="0"/>
              <a:t>902 So. 2d 361 (2005) LA Supr. Ct.</a:t>
            </a:r>
          </a:p>
        </p:txBody>
      </p:sp>
      <p:pic>
        <p:nvPicPr>
          <p:cNvPr id="7" name="Picture 6">
            <a:extLst>
              <a:ext uri="{FF2B5EF4-FFF2-40B4-BE49-F238E27FC236}">
                <a16:creationId xmlns:a16="http://schemas.microsoft.com/office/drawing/2014/main" id="{CBED0641-CDFF-21CA-2C53-820D72CE37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8214" y="1796806"/>
            <a:ext cx="11355572" cy="5061193"/>
          </a:xfrm>
          <a:prstGeom prst="rect">
            <a:avLst/>
          </a:prstGeom>
        </p:spPr>
      </p:pic>
    </p:spTree>
    <p:extLst>
      <p:ext uri="{BB962C8B-B14F-4D97-AF65-F5344CB8AC3E}">
        <p14:creationId xmlns:p14="http://schemas.microsoft.com/office/powerpoint/2010/main" val="18372885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334030" y="2133600"/>
            <a:ext cx="9712658" cy="3831265"/>
          </a:xfrm>
        </p:spPr>
        <p:txBody>
          <a:bodyPr>
            <a:normAutofit/>
          </a:bodyPr>
          <a:lstStyle/>
          <a:p>
            <a:r>
              <a:rPr lang="en-US" sz="2400" dirty="0"/>
              <a:t>“when </a:t>
            </a:r>
            <a:r>
              <a:rPr lang="el-GR" sz="2400" dirty="0"/>
              <a:t>π</a:t>
            </a:r>
            <a:r>
              <a:rPr lang="en-US" sz="2400" dirty="0"/>
              <a:t> was a child, he and his cousins would play on the property every Sunday”</a:t>
            </a:r>
          </a:p>
          <a:p>
            <a:r>
              <a:rPr lang="en-US" sz="2400" dirty="0"/>
              <a:t>“the land has primarily been used for cattle grazing” </a:t>
            </a:r>
          </a:p>
          <a:p>
            <a:r>
              <a:rPr lang="en-US" sz="2400" dirty="0"/>
              <a:t>“there are no utility lines, water lines, or structures on the land”</a:t>
            </a:r>
          </a:p>
          <a:p>
            <a:r>
              <a:rPr lang="en-US" sz="2400" dirty="0"/>
              <a:t>“intent to build, at a future date, but failed to produce any tangible proof or documentation to support their intent”</a:t>
            </a:r>
          </a:p>
        </p:txBody>
      </p:sp>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Hornsby v. Bayou Jack Logging</a:t>
            </a:r>
            <a:br>
              <a:rPr lang="en-US" i="1" dirty="0"/>
            </a:br>
            <a:r>
              <a:rPr lang="en-US" dirty="0"/>
              <a:t>902 So. 2d 361 (2005) LA Supr. Ct.</a:t>
            </a:r>
          </a:p>
        </p:txBody>
      </p:sp>
    </p:spTree>
    <p:extLst>
      <p:ext uri="{BB962C8B-B14F-4D97-AF65-F5344CB8AC3E}">
        <p14:creationId xmlns:p14="http://schemas.microsoft.com/office/powerpoint/2010/main" val="31153881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334030" y="2133600"/>
            <a:ext cx="9712658" cy="3831265"/>
          </a:xfrm>
        </p:spPr>
        <p:txBody>
          <a:bodyPr>
            <a:normAutofit/>
          </a:bodyPr>
          <a:lstStyle/>
          <a:p>
            <a:r>
              <a:rPr lang="en-US" sz="2400" dirty="0"/>
              <a:t>“We do not find that plaintiffs' self-serving testimony of their inchoate intent to develop the land at some undetermined future point is sufficient to justify recovery of restoration costs in excess of the actual market value of the land and the trees cut.</a:t>
            </a:r>
            <a:r>
              <a:rPr lang="en-US" sz="2400" b="1" dirty="0"/>
              <a:t>	“</a:t>
            </a:r>
            <a:endParaRPr lang="en-US" sz="2400" dirty="0"/>
          </a:p>
        </p:txBody>
      </p:sp>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Hornsby v. Bayou Jack Logging</a:t>
            </a:r>
            <a:br>
              <a:rPr lang="en-US" i="1" dirty="0"/>
            </a:br>
            <a:r>
              <a:rPr lang="en-US" dirty="0"/>
              <a:t>902 So. 2d 361 (2005) LA Supr. Ct.</a:t>
            </a:r>
          </a:p>
        </p:txBody>
      </p:sp>
    </p:spTree>
    <p:extLst>
      <p:ext uri="{BB962C8B-B14F-4D97-AF65-F5344CB8AC3E}">
        <p14:creationId xmlns:p14="http://schemas.microsoft.com/office/powerpoint/2010/main" val="2159184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Morris v. Ciborowski</a:t>
            </a:r>
            <a:br>
              <a:rPr lang="en-US" i="1" dirty="0"/>
            </a:br>
            <a:r>
              <a:rPr lang="en-US" dirty="0"/>
              <a:t>113 N.H. 563 (1973) NH Supr. Ct.</a:t>
            </a:r>
          </a:p>
        </p:txBody>
      </p:sp>
      <p:pic>
        <p:nvPicPr>
          <p:cNvPr id="7" name="Picture 6">
            <a:extLst>
              <a:ext uri="{FF2B5EF4-FFF2-40B4-BE49-F238E27FC236}">
                <a16:creationId xmlns:a16="http://schemas.microsoft.com/office/drawing/2014/main" id="{CBED0641-CDFF-21CA-2C53-820D72CE37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18215" y="1796806"/>
            <a:ext cx="11355569" cy="5061193"/>
          </a:xfrm>
          <a:prstGeom prst="rect">
            <a:avLst/>
          </a:prstGeom>
        </p:spPr>
      </p:pic>
    </p:spTree>
    <p:extLst>
      <p:ext uri="{BB962C8B-B14F-4D97-AF65-F5344CB8AC3E}">
        <p14:creationId xmlns:p14="http://schemas.microsoft.com/office/powerpoint/2010/main" val="2239941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334030" y="2133600"/>
            <a:ext cx="9712658" cy="3831265"/>
          </a:xfrm>
        </p:spPr>
        <p:txBody>
          <a:bodyPr>
            <a:normAutofit/>
          </a:bodyPr>
          <a:lstStyle/>
          <a:p>
            <a:r>
              <a:rPr lang="en-US" sz="2400" dirty="0"/>
              <a:t>“We do not find that plaintiffs' </a:t>
            </a:r>
            <a:r>
              <a:rPr lang="en-US" sz="2400" i="1" u="sng" dirty="0"/>
              <a:t>self-serving</a:t>
            </a:r>
            <a:r>
              <a:rPr lang="en-US" sz="2400" dirty="0"/>
              <a:t> testimony of their </a:t>
            </a:r>
            <a:r>
              <a:rPr lang="en-US" sz="2400" i="1" u="sng" dirty="0"/>
              <a:t>inchoate intent</a:t>
            </a:r>
            <a:r>
              <a:rPr lang="en-US" sz="2400" dirty="0"/>
              <a:t> to develop the land </a:t>
            </a:r>
            <a:r>
              <a:rPr lang="en-US" sz="2400" i="1" u="sng" dirty="0"/>
              <a:t>at some undetermined future point</a:t>
            </a:r>
            <a:r>
              <a:rPr lang="en-US" sz="2400" dirty="0"/>
              <a:t> is sufficient to justify recovery of restoration costs in excess of the actual market value of the land and the trees cut.</a:t>
            </a:r>
            <a:r>
              <a:rPr lang="en-US" sz="2400" b="1" dirty="0"/>
              <a:t>	“</a:t>
            </a:r>
            <a:endParaRPr lang="en-US" sz="2400" dirty="0"/>
          </a:p>
        </p:txBody>
      </p:sp>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Hornsby v. Bayou Jack Logging</a:t>
            </a:r>
            <a:br>
              <a:rPr lang="en-US" i="1" dirty="0"/>
            </a:br>
            <a:r>
              <a:rPr lang="en-US" dirty="0"/>
              <a:t>902 So. 2d 361 (2005) LA Supr. Ct.</a:t>
            </a:r>
          </a:p>
        </p:txBody>
      </p:sp>
    </p:spTree>
    <p:extLst>
      <p:ext uri="{BB962C8B-B14F-4D97-AF65-F5344CB8AC3E}">
        <p14:creationId xmlns:p14="http://schemas.microsoft.com/office/powerpoint/2010/main" val="34989083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Gross v. Jackson Township</a:t>
            </a:r>
            <a:br>
              <a:rPr lang="en-US" dirty="0"/>
            </a:br>
            <a:r>
              <a:rPr lang="en-US" dirty="0"/>
              <a:t>328 Pa. Super. 226 (1984) PA Superior Ct.</a:t>
            </a:r>
          </a:p>
        </p:txBody>
      </p:sp>
      <p:pic>
        <p:nvPicPr>
          <p:cNvPr id="7" name="Picture 6">
            <a:extLst>
              <a:ext uri="{FF2B5EF4-FFF2-40B4-BE49-F238E27FC236}">
                <a16:creationId xmlns:a16="http://schemas.microsoft.com/office/drawing/2014/main" id="{CBED0641-CDFF-21CA-2C53-820D72CE37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12111" y="1880312"/>
            <a:ext cx="11059091" cy="4977688"/>
          </a:xfrm>
          <a:prstGeom prst="rect">
            <a:avLst/>
          </a:prstGeom>
        </p:spPr>
      </p:pic>
    </p:spTree>
    <p:extLst>
      <p:ext uri="{BB962C8B-B14F-4D97-AF65-F5344CB8AC3E}">
        <p14:creationId xmlns:p14="http://schemas.microsoft.com/office/powerpoint/2010/main" val="358990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Gross v. Jackson Township</a:t>
            </a:r>
            <a:br>
              <a:rPr lang="en-US" dirty="0"/>
            </a:br>
            <a:r>
              <a:rPr lang="en-US" dirty="0"/>
              <a:t>328 Pa. Super. 226 (1984) PA Superior Ct.</a:t>
            </a:r>
          </a:p>
        </p:txBody>
      </p:sp>
      <p:pic>
        <p:nvPicPr>
          <p:cNvPr id="7" name="Picture 6">
            <a:extLst>
              <a:ext uri="{FF2B5EF4-FFF2-40B4-BE49-F238E27FC236}">
                <a16:creationId xmlns:a16="http://schemas.microsoft.com/office/drawing/2014/main" id="{CBED0641-CDFF-21CA-2C53-820D72CE37B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12111" y="1880312"/>
            <a:ext cx="11059091" cy="4977687"/>
          </a:xfrm>
          <a:prstGeom prst="rect">
            <a:avLst/>
          </a:prstGeom>
        </p:spPr>
      </p:pic>
    </p:spTree>
    <p:extLst>
      <p:ext uri="{BB962C8B-B14F-4D97-AF65-F5344CB8AC3E}">
        <p14:creationId xmlns:p14="http://schemas.microsoft.com/office/powerpoint/2010/main" val="19704212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334030" y="2133600"/>
            <a:ext cx="9712658" cy="3831265"/>
          </a:xfrm>
        </p:spPr>
        <p:txBody>
          <a:bodyPr>
            <a:normAutofit/>
          </a:bodyPr>
          <a:lstStyle/>
          <a:p>
            <a:r>
              <a:rPr lang="en-US" sz="2400" dirty="0"/>
              <a:t>“[Plaintiffs] made their residence on this property and the hedges and shrubs provided them with privacy and a natural fence for their pets. The destruction did harm to [their] use as well as enjoyment of their property.”</a:t>
            </a:r>
          </a:p>
        </p:txBody>
      </p:sp>
      <p:sp>
        <p:nvSpPr>
          <p:cNvPr id="5" name="Title 1">
            <a:extLst>
              <a:ext uri="{FF2B5EF4-FFF2-40B4-BE49-F238E27FC236}">
                <a16:creationId xmlns:a16="http://schemas.microsoft.com/office/drawing/2014/main" id="{425D5B23-73AF-2FE7-F4D8-F48C0DBFD3F6}"/>
              </a:ext>
            </a:extLst>
          </p:cNvPr>
          <p:cNvSpPr>
            <a:spLocks noGrp="1"/>
          </p:cNvSpPr>
          <p:nvPr>
            <p:ph type="title"/>
          </p:nvPr>
        </p:nvSpPr>
        <p:spPr>
          <a:xfrm>
            <a:off x="2115879" y="624110"/>
            <a:ext cx="9930809" cy="1280890"/>
          </a:xfrm>
        </p:spPr>
        <p:txBody>
          <a:bodyPr>
            <a:normAutofit/>
          </a:bodyPr>
          <a:lstStyle/>
          <a:p>
            <a:r>
              <a:rPr lang="en-US" i="1" dirty="0"/>
              <a:t>Gross v. Jackson Township</a:t>
            </a:r>
            <a:br>
              <a:rPr lang="en-US" dirty="0"/>
            </a:br>
            <a:r>
              <a:rPr lang="en-US" dirty="0"/>
              <a:t>328 Pa. Super. 226 (1984) PA Superior Ct.</a:t>
            </a:r>
          </a:p>
        </p:txBody>
      </p:sp>
    </p:spTree>
    <p:extLst>
      <p:ext uri="{BB962C8B-B14F-4D97-AF65-F5344CB8AC3E}">
        <p14:creationId xmlns:p14="http://schemas.microsoft.com/office/powerpoint/2010/main" val="1694947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334030" y="2133600"/>
            <a:ext cx="9712658" cy="3831265"/>
          </a:xfrm>
        </p:spPr>
        <p:txBody>
          <a:bodyPr>
            <a:normAutofit/>
          </a:bodyPr>
          <a:lstStyle/>
          <a:p>
            <a:r>
              <a:rPr lang="en-US" sz="2400" dirty="0"/>
              <a:t>“[Plaintiffs] made their residence on this property and the hedges and shrubs provided them with privacy and a natural fence for their pets. The destruction did harm to [their] use as well as enjoyment of their property.”</a:t>
            </a:r>
          </a:p>
          <a:p>
            <a:r>
              <a:rPr lang="en-US" sz="2400" dirty="0"/>
              <a:t>“Under these circumstances, the use of restoration costs…was certainly proper.”</a:t>
            </a:r>
          </a:p>
        </p:txBody>
      </p:sp>
      <p:sp>
        <p:nvSpPr>
          <p:cNvPr id="5" name="Title 1">
            <a:extLst>
              <a:ext uri="{FF2B5EF4-FFF2-40B4-BE49-F238E27FC236}">
                <a16:creationId xmlns:a16="http://schemas.microsoft.com/office/drawing/2014/main" id="{425D5B23-73AF-2FE7-F4D8-F48C0DBFD3F6}"/>
              </a:ext>
            </a:extLst>
          </p:cNvPr>
          <p:cNvSpPr>
            <a:spLocks noGrp="1"/>
          </p:cNvSpPr>
          <p:nvPr>
            <p:ph type="title"/>
          </p:nvPr>
        </p:nvSpPr>
        <p:spPr>
          <a:xfrm>
            <a:off x="2115879" y="624110"/>
            <a:ext cx="9930809" cy="1280890"/>
          </a:xfrm>
        </p:spPr>
        <p:txBody>
          <a:bodyPr>
            <a:normAutofit/>
          </a:bodyPr>
          <a:lstStyle/>
          <a:p>
            <a:r>
              <a:rPr lang="en-US" i="1" dirty="0"/>
              <a:t>Gross v. Jackson Township</a:t>
            </a:r>
            <a:br>
              <a:rPr lang="en-US" dirty="0"/>
            </a:br>
            <a:r>
              <a:rPr lang="en-US" dirty="0"/>
              <a:t>328 Pa. Super. 226 (1984) PA Superior Ct.</a:t>
            </a:r>
          </a:p>
        </p:txBody>
      </p:sp>
    </p:spTree>
    <p:extLst>
      <p:ext uri="{BB962C8B-B14F-4D97-AF65-F5344CB8AC3E}">
        <p14:creationId xmlns:p14="http://schemas.microsoft.com/office/powerpoint/2010/main" val="15182483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0B82-BCB3-6D69-D7F5-768CC29DB8E8}"/>
              </a:ext>
            </a:extLst>
          </p:cNvPr>
          <p:cNvSpPr>
            <a:spLocks noGrp="1"/>
          </p:cNvSpPr>
          <p:nvPr>
            <p:ph type="title"/>
          </p:nvPr>
        </p:nvSpPr>
        <p:spPr>
          <a:xfrm>
            <a:off x="2115879" y="624110"/>
            <a:ext cx="10430540" cy="1280890"/>
          </a:xfrm>
        </p:spPr>
        <p:txBody>
          <a:bodyPr>
            <a:normAutofit/>
          </a:bodyPr>
          <a:lstStyle/>
          <a:p>
            <a:r>
              <a:rPr lang="pl-PL" i="1" dirty="0"/>
              <a:t>Mosteller v. Naiman</a:t>
            </a:r>
            <a:br>
              <a:rPr lang="en-US" i="1" dirty="0"/>
            </a:br>
            <a:r>
              <a:rPr lang="pl-PL" dirty="0"/>
              <a:t>416 N.J. Super. 632 (2010)</a:t>
            </a:r>
            <a:r>
              <a:rPr lang="en-US" dirty="0"/>
              <a:t> NJ Ct. App.</a:t>
            </a:r>
            <a:endParaRPr lang="pl-PL" dirty="0"/>
          </a:p>
        </p:txBody>
      </p:sp>
      <p:pic>
        <p:nvPicPr>
          <p:cNvPr id="3" name="Picture 2">
            <a:extLst>
              <a:ext uri="{FF2B5EF4-FFF2-40B4-BE49-F238E27FC236}">
                <a16:creationId xmlns:a16="http://schemas.microsoft.com/office/drawing/2014/main" id="{758F489B-DEC5-8F8B-4DD8-CB34C0961F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80741" y="1734879"/>
            <a:ext cx="12137547" cy="5463099"/>
          </a:xfrm>
          <a:prstGeom prst="rect">
            <a:avLst/>
          </a:prstGeom>
        </p:spPr>
      </p:pic>
      <p:sp>
        <p:nvSpPr>
          <p:cNvPr id="4" name="TextBox 3">
            <a:extLst>
              <a:ext uri="{FF2B5EF4-FFF2-40B4-BE49-F238E27FC236}">
                <a16:creationId xmlns:a16="http://schemas.microsoft.com/office/drawing/2014/main" id="{3DE89ED3-CBED-DB58-ED45-EF49AB1207A6}"/>
              </a:ext>
            </a:extLst>
          </p:cNvPr>
          <p:cNvSpPr txBox="1"/>
          <p:nvPr/>
        </p:nvSpPr>
        <p:spPr>
          <a:xfrm>
            <a:off x="7167438" y="4660613"/>
            <a:ext cx="603681" cy="584775"/>
          </a:xfrm>
          <a:prstGeom prst="rect">
            <a:avLst/>
          </a:prstGeom>
          <a:noFill/>
        </p:spPr>
        <p:txBody>
          <a:bodyPr wrap="square" rtlCol="0">
            <a:spAutoFit/>
          </a:bodyPr>
          <a:lstStyle/>
          <a:p>
            <a:r>
              <a:rPr lang="el-GR" sz="3200" b="1" i="0" dirty="0">
                <a:solidFill>
                  <a:srgbClr val="FF0000"/>
                </a:solidFill>
                <a:effectLst/>
                <a:latin typeface="Roboto" panose="02000000000000000000" pitchFamily="2" charset="0"/>
              </a:rPr>
              <a:t>π</a:t>
            </a:r>
            <a:endParaRPr lang="en-US" dirty="0">
              <a:solidFill>
                <a:srgbClr val="FF0000"/>
              </a:solidFill>
            </a:endParaRPr>
          </a:p>
        </p:txBody>
      </p:sp>
      <p:sp>
        <p:nvSpPr>
          <p:cNvPr id="6" name="TextBox 5">
            <a:extLst>
              <a:ext uri="{FF2B5EF4-FFF2-40B4-BE49-F238E27FC236}">
                <a16:creationId xmlns:a16="http://schemas.microsoft.com/office/drawing/2014/main" id="{E620347B-8A7C-5324-ACF4-1E5743BE01E4}"/>
              </a:ext>
            </a:extLst>
          </p:cNvPr>
          <p:cNvSpPr txBox="1"/>
          <p:nvPr/>
        </p:nvSpPr>
        <p:spPr>
          <a:xfrm>
            <a:off x="1949302" y="3966713"/>
            <a:ext cx="603681" cy="584775"/>
          </a:xfrm>
          <a:prstGeom prst="rect">
            <a:avLst/>
          </a:prstGeom>
          <a:noFill/>
        </p:spPr>
        <p:txBody>
          <a:bodyPr wrap="square" rtlCol="0">
            <a:spAutoFit/>
          </a:bodyPr>
          <a:lstStyle/>
          <a:p>
            <a:r>
              <a:rPr lang="el-GR" sz="3200" b="1" i="0" dirty="0">
                <a:solidFill>
                  <a:srgbClr val="FF0000"/>
                </a:solidFill>
                <a:effectLst/>
                <a:latin typeface="Google Sans"/>
              </a:rPr>
              <a:t>Δ</a:t>
            </a:r>
            <a:endParaRPr lang="en-US" b="1" dirty="0">
              <a:solidFill>
                <a:srgbClr val="FF0000"/>
              </a:solidFill>
            </a:endParaRPr>
          </a:p>
        </p:txBody>
      </p:sp>
    </p:spTree>
    <p:extLst>
      <p:ext uri="{BB962C8B-B14F-4D97-AF65-F5344CB8AC3E}">
        <p14:creationId xmlns:p14="http://schemas.microsoft.com/office/powerpoint/2010/main" val="33797131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0B82-BCB3-6D69-D7F5-768CC29DB8E8}"/>
              </a:ext>
            </a:extLst>
          </p:cNvPr>
          <p:cNvSpPr>
            <a:spLocks noGrp="1"/>
          </p:cNvSpPr>
          <p:nvPr>
            <p:ph type="title"/>
          </p:nvPr>
        </p:nvSpPr>
        <p:spPr>
          <a:xfrm>
            <a:off x="2115879" y="624110"/>
            <a:ext cx="10430540" cy="1280890"/>
          </a:xfrm>
        </p:spPr>
        <p:txBody>
          <a:bodyPr>
            <a:normAutofit/>
          </a:bodyPr>
          <a:lstStyle/>
          <a:p>
            <a:r>
              <a:rPr lang="pl-PL" i="1" dirty="0"/>
              <a:t>Mosteller v. Naiman</a:t>
            </a:r>
            <a:br>
              <a:rPr lang="en-US" i="1" dirty="0"/>
            </a:br>
            <a:r>
              <a:rPr lang="pl-PL" dirty="0"/>
              <a:t>416 N.J. Super. 632 (2010)</a:t>
            </a:r>
            <a:r>
              <a:rPr lang="en-US" dirty="0"/>
              <a:t> NJ Ct. App.</a:t>
            </a:r>
            <a:endParaRPr lang="pl-PL" dirty="0"/>
          </a:p>
        </p:txBody>
      </p:sp>
      <p:pic>
        <p:nvPicPr>
          <p:cNvPr id="3" name="Picture 2">
            <a:extLst>
              <a:ext uri="{FF2B5EF4-FFF2-40B4-BE49-F238E27FC236}">
                <a16:creationId xmlns:a16="http://schemas.microsoft.com/office/drawing/2014/main" id="{758F489B-DEC5-8F8B-4DD8-CB34C0961FD0}"/>
              </a:ext>
            </a:extLst>
          </p:cNvPr>
          <p:cNvPicPr>
            <a:picLocks noChangeAspect="1"/>
          </p:cNvPicPr>
          <p:nvPr/>
        </p:nvPicPr>
        <p:blipFill rotWithShape="1">
          <a:blip r:embed="rId3">
            <a:extLst>
              <a:ext uri="{28A0092B-C50C-407E-A947-70E740481C1C}">
                <a14:useLocalDpi xmlns:a14="http://schemas.microsoft.com/office/drawing/2010/main" val="0"/>
              </a:ext>
            </a:extLst>
          </a:blip>
          <a:srcRect r="10103"/>
          <a:stretch/>
        </p:blipFill>
        <p:spPr>
          <a:xfrm>
            <a:off x="1280741" y="1734879"/>
            <a:ext cx="10911259" cy="5463099"/>
          </a:xfrm>
          <a:prstGeom prst="rect">
            <a:avLst/>
          </a:prstGeom>
        </p:spPr>
      </p:pic>
      <p:sp>
        <p:nvSpPr>
          <p:cNvPr id="4" name="TextBox 3">
            <a:extLst>
              <a:ext uri="{FF2B5EF4-FFF2-40B4-BE49-F238E27FC236}">
                <a16:creationId xmlns:a16="http://schemas.microsoft.com/office/drawing/2014/main" id="{3DE89ED3-CBED-DB58-ED45-EF49AB1207A6}"/>
              </a:ext>
            </a:extLst>
          </p:cNvPr>
          <p:cNvSpPr txBox="1"/>
          <p:nvPr/>
        </p:nvSpPr>
        <p:spPr>
          <a:xfrm>
            <a:off x="7167438" y="4660613"/>
            <a:ext cx="603681" cy="584775"/>
          </a:xfrm>
          <a:prstGeom prst="rect">
            <a:avLst/>
          </a:prstGeom>
          <a:noFill/>
        </p:spPr>
        <p:txBody>
          <a:bodyPr wrap="square" rtlCol="0">
            <a:spAutoFit/>
          </a:bodyPr>
          <a:lstStyle/>
          <a:p>
            <a:r>
              <a:rPr lang="el-GR" sz="3200" b="1" i="0" dirty="0">
                <a:solidFill>
                  <a:srgbClr val="FF0000"/>
                </a:solidFill>
                <a:effectLst/>
                <a:latin typeface="Roboto" panose="02000000000000000000" pitchFamily="2" charset="0"/>
              </a:rPr>
              <a:t>π</a:t>
            </a:r>
            <a:endParaRPr lang="en-US" dirty="0">
              <a:solidFill>
                <a:srgbClr val="FF0000"/>
              </a:solidFill>
            </a:endParaRPr>
          </a:p>
        </p:txBody>
      </p:sp>
      <p:sp>
        <p:nvSpPr>
          <p:cNvPr id="6" name="TextBox 5">
            <a:extLst>
              <a:ext uri="{FF2B5EF4-FFF2-40B4-BE49-F238E27FC236}">
                <a16:creationId xmlns:a16="http://schemas.microsoft.com/office/drawing/2014/main" id="{E620347B-8A7C-5324-ACF4-1E5743BE01E4}"/>
              </a:ext>
            </a:extLst>
          </p:cNvPr>
          <p:cNvSpPr txBox="1"/>
          <p:nvPr/>
        </p:nvSpPr>
        <p:spPr>
          <a:xfrm>
            <a:off x="1949302" y="3966713"/>
            <a:ext cx="603681" cy="584775"/>
          </a:xfrm>
          <a:prstGeom prst="rect">
            <a:avLst/>
          </a:prstGeom>
          <a:noFill/>
        </p:spPr>
        <p:txBody>
          <a:bodyPr wrap="square" rtlCol="0">
            <a:spAutoFit/>
          </a:bodyPr>
          <a:lstStyle/>
          <a:p>
            <a:r>
              <a:rPr lang="el-GR" sz="3200" b="1" i="0" dirty="0">
                <a:solidFill>
                  <a:srgbClr val="FF0000"/>
                </a:solidFill>
                <a:effectLst/>
                <a:latin typeface="Google Sans"/>
              </a:rPr>
              <a:t>Δ</a:t>
            </a:r>
            <a:endParaRPr lang="en-US" b="1" dirty="0">
              <a:solidFill>
                <a:srgbClr val="FF0000"/>
              </a:solidFill>
            </a:endParaRPr>
          </a:p>
        </p:txBody>
      </p:sp>
    </p:spTree>
    <p:extLst>
      <p:ext uri="{BB962C8B-B14F-4D97-AF65-F5344CB8AC3E}">
        <p14:creationId xmlns:p14="http://schemas.microsoft.com/office/powerpoint/2010/main" val="3170878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0B82-BCB3-6D69-D7F5-768CC29DB8E8}"/>
              </a:ext>
            </a:extLst>
          </p:cNvPr>
          <p:cNvSpPr>
            <a:spLocks noGrp="1"/>
          </p:cNvSpPr>
          <p:nvPr>
            <p:ph type="title"/>
          </p:nvPr>
        </p:nvSpPr>
        <p:spPr>
          <a:xfrm>
            <a:off x="2115879" y="624110"/>
            <a:ext cx="10430540" cy="1280890"/>
          </a:xfrm>
        </p:spPr>
        <p:txBody>
          <a:bodyPr>
            <a:normAutofit/>
          </a:bodyPr>
          <a:lstStyle/>
          <a:p>
            <a:r>
              <a:rPr lang="pl-PL" i="1" dirty="0"/>
              <a:t>Mosteller v. Naiman</a:t>
            </a:r>
            <a:br>
              <a:rPr lang="en-US" i="1" dirty="0"/>
            </a:br>
            <a:r>
              <a:rPr lang="pl-PL" dirty="0"/>
              <a:t>416 N.J. Super. 632 (2010)</a:t>
            </a:r>
            <a:r>
              <a:rPr lang="en-US" dirty="0"/>
              <a:t> NJ Ct. App.</a:t>
            </a:r>
            <a:endParaRPr lang="pl-PL" dirty="0"/>
          </a:p>
        </p:txBody>
      </p:sp>
      <p:pic>
        <p:nvPicPr>
          <p:cNvPr id="3" name="Picture 2">
            <a:extLst>
              <a:ext uri="{FF2B5EF4-FFF2-40B4-BE49-F238E27FC236}">
                <a16:creationId xmlns:a16="http://schemas.microsoft.com/office/drawing/2014/main" id="{758F489B-DEC5-8F8B-4DD8-CB34C0961FD0}"/>
              </a:ext>
            </a:extLst>
          </p:cNvPr>
          <p:cNvPicPr>
            <a:picLocks noChangeAspect="1"/>
          </p:cNvPicPr>
          <p:nvPr/>
        </p:nvPicPr>
        <p:blipFill rotWithShape="1">
          <a:blip r:embed="rId3">
            <a:extLst>
              <a:ext uri="{28A0092B-C50C-407E-A947-70E740481C1C}">
                <a14:useLocalDpi xmlns:a14="http://schemas.microsoft.com/office/drawing/2010/main" val="0"/>
              </a:ext>
            </a:extLst>
          </a:blip>
          <a:srcRect r="10103"/>
          <a:stretch/>
        </p:blipFill>
        <p:spPr>
          <a:xfrm>
            <a:off x="1280741" y="1734879"/>
            <a:ext cx="10911259" cy="5463098"/>
          </a:xfrm>
          <a:prstGeom prst="rect">
            <a:avLst/>
          </a:prstGeom>
        </p:spPr>
      </p:pic>
      <p:sp>
        <p:nvSpPr>
          <p:cNvPr id="4" name="TextBox 3">
            <a:extLst>
              <a:ext uri="{FF2B5EF4-FFF2-40B4-BE49-F238E27FC236}">
                <a16:creationId xmlns:a16="http://schemas.microsoft.com/office/drawing/2014/main" id="{3DE89ED3-CBED-DB58-ED45-EF49AB1207A6}"/>
              </a:ext>
            </a:extLst>
          </p:cNvPr>
          <p:cNvSpPr txBox="1"/>
          <p:nvPr/>
        </p:nvSpPr>
        <p:spPr>
          <a:xfrm>
            <a:off x="7167438" y="4660613"/>
            <a:ext cx="603681" cy="584775"/>
          </a:xfrm>
          <a:prstGeom prst="rect">
            <a:avLst/>
          </a:prstGeom>
          <a:noFill/>
        </p:spPr>
        <p:txBody>
          <a:bodyPr wrap="square" rtlCol="0">
            <a:spAutoFit/>
          </a:bodyPr>
          <a:lstStyle/>
          <a:p>
            <a:r>
              <a:rPr lang="el-GR" sz="3200" b="1" i="0" dirty="0">
                <a:solidFill>
                  <a:srgbClr val="FF0000"/>
                </a:solidFill>
                <a:effectLst/>
                <a:latin typeface="Roboto" panose="02000000000000000000" pitchFamily="2" charset="0"/>
              </a:rPr>
              <a:t>π</a:t>
            </a:r>
            <a:endParaRPr lang="en-US" dirty="0">
              <a:solidFill>
                <a:srgbClr val="FF0000"/>
              </a:solidFill>
            </a:endParaRPr>
          </a:p>
        </p:txBody>
      </p:sp>
      <p:sp>
        <p:nvSpPr>
          <p:cNvPr id="6" name="TextBox 5">
            <a:extLst>
              <a:ext uri="{FF2B5EF4-FFF2-40B4-BE49-F238E27FC236}">
                <a16:creationId xmlns:a16="http://schemas.microsoft.com/office/drawing/2014/main" id="{E620347B-8A7C-5324-ACF4-1E5743BE01E4}"/>
              </a:ext>
            </a:extLst>
          </p:cNvPr>
          <p:cNvSpPr txBox="1"/>
          <p:nvPr/>
        </p:nvSpPr>
        <p:spPr>
          <a:xfrm>
            <a:off x="1949302" y="3966713"/>
            <a:ext cx="603681" cy="584775"/>
          </a:xfrm>
          <a:prstGeom prst="rect">
            <a:avLst/>
          </a:prstGeom>
          <a:noFill/>
        </p:spPr>
        <p:txBody>
          <a:bodyPr wrap="square" rtlCol="0">
            <a:spAutoFit/>
          </a:bodyPr>
          <a:lstStyle/>
          <a:p>
            <a:r>
              <a:rPr lang="el-GR" sz="3200" b="1" i="0" dirty="0">
                <a:solidFill>
                  <a:srgbClr val="FF0000"/>
                </a:solidFill>
                <a:effectLst/>
                <a:latin typeface="Google Sans"/>
              </a:rPr>
              <a:t>Δ</a:t>
            </a:r>
            <a:endParaRPr lang="en-US" b="1" dirty="0">
              <a:solidFill>
                <a:srgbClr val="FF0000"/>
              </a:solidFill>
            </a:endParaRPr>
          </a:p>
        </p:txBody>
      </p:sp>
    </p:spTree>
    <p:extLst>
      <p:ext uri="{BB962C8B-B14F-4D97-AF65-F5344CB8AC3E}">
        <p14:creationId xmlns:p14="http://schemas.microsoft.com/office/powerpoint/2010/main" val="11496093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334030" y="2133600"/>
            <a:ext cx="9712658" cy="3831265"/>
          </a:xfrm>
        </p:spPr>
        <p:txBody>
          <a:bodyPr>
            <a:normAutofit/>
          </a:bodyPr>
          <a:lstStyle/>
          <a:p>
            <a:r>
              <a:rPr lang="en-US" sz="2400" dirty="0"/>
              <a:t>“</a:t>
            </a:r>
            <a:r>
              <a:rPr lang="en-US" sz="2400" i="1" u="sng" dirty="0"/>
              <a:t>Peculiar value</a:t>
            </a:r>
            <a:r>
              <a:rPr lang="en-US" sz="2400" dirty="0"/>
              <a:t> to the owner is a fair and equitable consideration in deciding whether to enhance an owner’s recovery beyond the diminution of the property’s value.”</a:t>
            </a:r>
          </a:p>
        </p:txBody>
      </p:sp>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pl-PL" i="1" dirty="0"/>
              <a:t>Mosteller v. Naiman</a:t>
            </a:r>
            <a:br>
              <a:rPr lang="en-US" i="1" dirty="0"/>
            </a:br>
            <a:r>
              <a:rPr lang="pl-PL" dirty="0"/>
              <a:t>416 N.J. Super. 632 (2010)</a:t>
            </a:r>
            <a:r>
              <a:rPr lang="en-US" dirty="0"/>
              <a:t> NJ Ct. App.</a:t>
            </a:r>
          </a:p>
        </p:txBody>
      </p:sp>
    </p:spTree>
    <p:extLst>
      <p:ext uri="{BB962C8B-B14F-4D97-AF65-F5344CB8AC3E}">
        <p14:creationId xmlns:p14="http://schemas.microsoft.com/office/powerpoint/2010/main" val="23780458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334030" y="2133600"/>
            <a:ext cx="9712658" cy="3831265"/>
          </a:xfrm>
        </p:spPr>
        <p:txBody>
          <a:bodyPr>
            <a:normAutofit/>
          </a:bodyPr>
          <a:lstStyle/>
          <a:p>
            <a:r>
              <a:rPr lang="en-US" sz="2400" dirty="0"/>
              <a:t>“</a:t>
            </a:r>
            <a:r>
              <a:rPr lang="en-US" sz="2400" i="1" u="sng" dirty="0"/>
              <a:t>Peculiar value</a:t>
            </a:r>
            <a:r>
              <a:rPr lang="en-US" sz="2400" dirty="0"/>
              <a:t> to the owner is a fair and equitable consideration in deciding whether to enhance an owner’s recovery beyond the diminution of the property’s value.”</a:t>
            </a:r>
          </a:p>
          <a:p>
            <a:r>
              <a:rPr lang="en-US" sz="2400" dirty="0"/>
              <a:t>“…loss of shade, increased erosion, insect risks…are typical negative consequences that unfortunately result from the destruction of trees and shrubbery</a:t>
            </a:r>
            <a:endParaRPr lang="en-US" sz="2400" b="1" dirty="0"/>
          </a:p>
        </p:txBody>
      </p:sp>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pl-PL" i="1" dirty="0"/>
              <a:t>Mosteller v. Naiman</a:t>
            </a:r>
            <a:br>
              <a:rPr lang="en-US" i="1" dirty="0"/>
            </a:br>
            <a:r>
              <a:rPr lang="pl-PL" dirty="0"/>
              <a:t>416 N.J. Super. 632 (2010)</a:t>
            </a:r>
            <a:r>
              <a:rPr lang="en-US" dirty="0"/>
              <a:t> NJ Ct. App.</a:t>
            </a:r>
          </a:p>
        </p:txBody>
      </p:sp>
    </p:spTree>
    <p:extLst>
      <p:ext uri="{BB962C8B-B14F-4D97-AF65-F5344CB8AC3E}">
        <p14:creationId xmlns:p14="http://schemas.microsoft.com/office/powerpoint/2010/main" val="3069898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476247-4490-780A-9946-86E40FC0FC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42067" y="1228610"/>
            <a:ext cx="4689282" cy="5629389"/>
          </a:xfrm>
          <a:prstGeom prst="rect">
            <a:avLst/>
          </a:prstGeom>
        </p:spPr>
      </p:pic>
      <p:sp>
        <p:nvSpPr>
          <p:cNvPr id="2" name="Title 1">
            <a:extLst>
              <a:ext uri="{FF2B5EF4-FFF2-40B4-BE49-F238E27FC236}">
                <a16:creationId xmlns:a16="http://schemas.microsoft.com/office/drawing/2014/main" id="{24D50B82-BCB3-6D69-D7F5-768CC29DB8E8}"/>
              </a:ext>
            </a:extLst>
          </p:cNvPr>
          <p:cNvSpPr>
            <a:spLocks noGrp="1"/>
          </p:cNvSpPr>
          <p:nvPr>
            <p:ph type="title"/>
          </p:nvPr>
        </p:nvSpPr>
        <p:spPr>
          <a:xfrm>
            <a:off x="2115879" y="624110"/>
            <a:ext cx="10430540" cy="1280890"/>
          </a:xfrm>
        </p:spPr>
        <p:txBody>
          <a:bodyPr>
            <a:normAutofit/>
          </a:bodyPr>
          <a:lstStyle/>
          <a:p>
            <a:r>
              <a:rPr lang="en-US" sz="4000" dirty="0"/>
              <a:t>Restatement of the Law of Torts, 2d.</a:t>
            </a:r>
            <a:endParaRPr lang="pl-PL" sz="4000" dirty="0"/>
          </a:p>
        </p:txBody>
      </p:sp>
    </p:spTree>
    <p:extLst>
      <p:ext uri="{BB962C8B-B14F-4D97-AF65-F5344CB8AC3E}">
        <p14:creationId xmlns:p14="http://schemas.microsoft.com/office/powerpoint/2010/main" val="25919144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334030" y="2133600"/>
            <a:ext cx="9712658" cy="3831265"/>
          </a:xfrm>
        </p:spPr>
        <p:txBody>
          <a:bodyPr>
            <a:normAutofit/>
          </a:bodyPr>
          <a:lstStyle/>
          <a:p>
            <a:r>
              <a:rPr lang="en-US" sz="2400" dirty="0"/>
              <a:t>“</a:t>
            </a:r>
            <a:r>
              <a:rPr lang="en-US" sz="2400" i="1" u="sng" dirty="0"/>
              <a:t>Peculiar value</a:t>
            </a:r>
            <a:r>
              <a:rPr lang="en-US" sz="2400" dirty="0"/>
              <a:t> to the owner is a fair and equitable consideration in deciding whether to enhance an owner’s recovery beyond the diminution of the property’s value.”</a:t>
            </a:r>
          </a:p>
          <a:p>
            <a:r>
              <a:rPr lang="en-US" sz="2400" dirty="0"/>
              <a:t>“…loss of shade, increased erosion, insect risks…are typical negative consequences that unfortunately result from the destruction of trees and shrubbery, and </a:t>
            </a:r>
            <a:r>
              <a:rPr lang="en-US" sz="2400" i="1" u="sng" dirty="0"/>
              <a:t>they do not establish that plaintiff’s trees were of peculiar value </a:t>
            </a:r>
            <a:r>
              <a:rPr lang="en-US" sz="2400" b="1" i="1" u="sng" dirty="0"/>
              <a:t>to him</a:t>
            </a:r>
            <a:r>
              <a:rPr lang="en-US" sz="2400" dirty="0"/>
              <a:t>.”</a:t>
            </a:r>
            <a:r>
              <a:rPr lang="en-US" sz="2400" b="1" dirty="0"/>
              <a:t>	</a:t>
            </a:r>
          </a:p>
        </p:txBody>
      </p:sp>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pl-PL" i="1" dirty="0"/>
              <a:t>Mosteller v. Naiman</a:t>
            </a:r>
            <a:br>
              <a:rPr lang="en-US" i="1" dirty="0"/>
            </a:br>
            <a:r>
              <a:rPr lang="pl-PL" dirty="0"/>
              <a:t>416 N.J. Super. 632 (2010)</a:t>
            </a:r>
            <a:r>
              <a:rPr lang="en-US" dirty="0"/>
              <a:t> NJ Ct. App.</a:t>
            </a:r>
          </a:p>
        </p:txBody>
      </p:sp>
    </p:spTree>
    <p:extLst>
      <p:ext uri="{BB962C8B-B14F-4D97-AF65-F5344CB8AC3E}">
        <p14:creationId xmlns:p14="http://schemas.microsoft.com/office/powerpoint/2010/main" val="2342380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0B82-BCB3-6D69-D7F5-768CC29DB8E8}"/>
              </a:ext>
            </a:extLst>
          </p:cNvPr>
          <p:cNvSpPr>
            <a:spLocks noGrp="1"/>
          </p:cNvSpPr>
          <p:nvPr>
            <p:ph type="title"/>
          </p:nvPr>
        </p:nvSpPr>
        <p:spPr>
          <a:xfrm>
            <a:off x="2115879" y="624110"/>
            <a:ext cx="10430540" cy="1280890"/>
          </a:xfrm>
        </p:spPr>
        <p:txBody>
          <a:bodyPr>
            <a:normAutofit/>
          </a:bodyPr>
          <a:lstStyle/>
          <a:p>
            <a:r>
              <a:rPr lang="pl-PL" i="1" dirty="0"/>
              <a:t>Kornbleuth v. Westover</a:t>
            </a:r>
            <a:br>
              <a:rPr lang="pl-PL" i="1" dirty="0"/>
            </a:br>
            <a:r>
              <a:rPr lang="pl-PL" dirty="0"/>
              <a:t>241 N.J. 289 (2020</a:t>
            </a:r>
            <a:r>
              <a:rPr lang="en-US" dirty="0"/>
              <a:t>) NJ Supr. Ct.</a:t>
            </a:r>
            <a:endParaRPr lang="pl-PL" dirty="0"/>
          </a:p>
        </p:txBody>
      </p:sp>
      <p:pic>
        <p:nvPicPr>
          <p:cNvPr id="3" name="Picture 2">
            <a:extLst>
              <a:ext uri="{FF2B5EF4-FFF2-40B4-BE49-F238E27FC236}">
                <a16:creationId xmlns:a16="http://schemas.microsoft.com/office/drawing/2014/main" id="{758F489B-DEC5-8F8B-4DD8-CB34C0961F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57188" y="1549375"/>
            <a:ext cx="10634812" cy="5214487"/>
          </a:xfrm>
          <a:prstGeom prst="rect">
            <a:avLst/>
          </a:prstGeom>
        </p:spPr>
      </p:pic>
    </p:spTree>
    <p:extLst>
      <p:ext uri="{BB962C8B-B14F-4D97-AF65-F5344CB8AC3E}">
        <p14:creationId xmlns:p14="http://schemas.microsoft.com/office/powerpoint/2010/main" val="35881868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50B82-BCB3-6D69-D7F5-768CC29DB8E8}"/>
              </a:ext>
            </a:extLst>
          </p:cNvPr>
          <p:cNvSpPr>
            <a:spLocks noGrp="1"/>
          </p:cNvSpPr>
          <p:nvPr>
            <p:ph type="title"/>
          </p:nvPr>
        </p:nvSpPr>
        <p:spPr>
          <a:xfrm>
            <a:off x="2115879" y="624110"/>
            <a:ext cx="10430540" cy="1280890"/>
          </a:xfrm>
        </p:spPr>
        <p:txBody>
          <a:bodyPr>
            <a:normAutofit/>
          </a:bodyPr>
          <a:lstStyle/>
          <a:p>
            <a:r>
              <a:rPr lang="pl-PL" i="1" dirty="0"/>
              <a:t>Kornbleuth v. Westover</a:t>
            </a:r>
            <a:br>
              <a:rPr lang="pl-PL" i="1" dirty="0"/>
            </a:br>
            <a:r>
              <a:rPr lang="pl-PL" dirty="0"/>
              <a:t>241 N.J. 289 (2020</a:t>
            </a:r>
            <a:r>
              <a:rPr lang="en-US" dirty="0"/>
              <a:t>) NJ Supr. Ct.</a:t>
            </a:r>
            <a:endParaRPr lang="pl-PL" dirty="0"/>
          </a:p>
        </p:txBody>
      </p:sp>
      <p:pic>
        <p:nvPicPr>
          <p:cNvPr id="3" name="Picture 2">
            <a:extLst>
              <a:ext uri="{FF2B5EF4-FFF2-40B4-BE49-F238E27FC236}">
                <a16:creationId xmlns:a16="http://schemas.microsoft.com/office/drawing/2014/main" id="{758F489B-DEC5-8F8B-4DD8-CB34C0961F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57189" y="1549375"/>
            <a:ext cx="10634810" cy="5214487"/>
          </a:xfrm>
          <a:prstGeom prst="rect">
            <a:avLst/>
          </a:prstGeom>
        </p:spPr>
      </p:pic>
    </p:spTree>
    <p:extLst>
      <p:ext uri="{BB962C8B-B14F-4D97-AF65-F5344CB8AC3E}">
        <p14:creationId xmlns:p14="http://schemas.microsoft.com/office/powerpoint/2010/main" val="32342730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334030" y="2133600"/>
            <a:ext cx="9712658" cy="3831265"/>
          </a:xfrm>
        </p:spPr>
        <p:txBody>
          <a:bodyPr>
            <a:normAutofit/>
          </a:bodyPr>
          <a:lstStyle/>
          <a:p>
            <a:r>
              <a:rPr lang="en-US" sz="2400" dirty="0"/>
              <a:t>“…general interest in privacy and vague assertions of aesthetic worth cannot…establish value personal to the owner”</a:t>
            </a:r>
          </a:p>
        </p:txBody>
      </p:sp>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pl-PL" i="1" dirty="0"/>
              <a:t>Kornbleuth v. Westover</a:t>
            </a:r>
            <a:br>
              <a:rPr lang="pl-PL" i="1" dirty="0"/>
            </a:br>
            <a:r>
              <a:rPr lang="pl-PL" dirty="0"/>
              <a:t>241 N.J. 289 (2020</a:t>
            </a:r>
            <a:r>
              <a:rPr lang="en-US" dirty="0"/>
              <a:t>) NJ Supr. Ct.</a:t>
            </a:r>
          </a:p>
        </p:txBody>
      </p:sp>
    </p:spTree>
    <p:extLst>
      <p:ext uri="{BB962C8B-B14F-4D97-AF65-F5344CB8AC3E}">
        <p14:creationId xmlns:p14="http://schemas.microsoft.com/office/powerpoint/2010/main" val="33150183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FD5A78-231C-85E1-6F06-A75DA88FEF4A}"/>
              </a:ext>
            </a:extLst>
          </p:cNvPr>
          <p:cNvSpPr>
            <a:spLocks noGrp="1"/>
          </p:cNvSpPr>
          <p:nvPr>
            <p:ph sz="half" idx="1"/>
          </p:nvPr>
        </p:nvSpPr>
        <p:spPr>
          <a:xfrm>
            <a:off x="2371061" y="2211573"/>
            <a:ext cx="4731488" cy="4646427"/>
          </a:xfrm>
        </p:spPr>
        <p:txBody>
          <a:bodyPr/>
          <a:lstStyle/>
          <a:p>
            <a:r>
              <a:rPr lang="en-US" b="1" i="1" dirty="0"/>
              <a:t>Morris v. </a:t>
            </a:r>
            <a:r>
              <a:rPr lang="en-US" b="1" i="1" dirty="0" err="1"/>
              <a:t>Ciborowski</a:t>
            </a:r>
            <a:r>
              <a:rPr lang="en-US" b="1" i="1" dirty="0"/>
              <a:t> </a:t>
            </a:r>
            <a:r>
              <a:rPr lang="en-US" b="1" dirty="0"/>
              <a:t>(NH 1973)</a:t>
            </a:r>
          </a:p>
          <a:p>
            <a:r>
              <a:rPr lang="en-US" b="1" dirty="0" err="1"/>
              <a:t>Wiersum</a:t>
            </a:r>
            <a:r>
              <a:rPr lang="en-US" b="1" dirty="0"/>
              <a:t> v. Harder (AK 2013)</a:t>
            </a:r>
          </a:p>
          <a:p>
            <a:r>
              <a:rPr lang="en-US" b="1" i="1" dirty="0"/>
              <a:t>Gross v. Jackson Twp. </a:t>
            </a:r>
            <a:r>
              <a:rPr lang="en-US" b="1" dirty="0"/>
              <a:t>(PA 1984)</a:t>
            </a:r>
          </a:p>
          <a:p>
            <a:r>
              <a:rPr lang="en-US" i="1" dirty="0"/>
              <a:t>King v. Duke Energy </a:t>
            </a:r>
            <a:r>
              <a:rPr lang="en-US" dirty="0"/>
              <a:t>(NC 2021)</a:t>
            </a:r>
          </a:p>
          <a:p>
            <a:r>
              <a:rPr lang="en-US" i="1" dirty="0"/>
              <a:t>Leavitt v. Continental Tel</a:t>
            </a:r>
            <a:r>
              <a:rPr lang="en-US" dirty="0"/>
              <a:t>. (ME 1989)</a:t>
            </a:r>
          </a:p>
          <a:p>
            <a:r>
              <a:rPr lang="en-US" i="1" dirty="0"/>
              <a:t>Rector etc. v. </a:t>
            </a:r>
            <a:r>
              <a:rPr lang="en-US" i="1" dirty="0" err="1"/>
              <a:t>McCrossen</a:t>
            </a:r>
            <a:r>
              <a:rPr lang="en-US" i="1" dirty="0"/>
              <a:t> </a:t>
            </a:r>
            <a:r>
              <a:rPr lang="en-US" dirty="0"/>
              <a:t>(MN 1975)</a:t>
            </a:r>
          </a:p>
          <a:p>
            <a:r>
              <a:rPr lang="en-US" i="1" dirty="0"/>
              <a:t>Threlfall v. Town of Muscoda </a:t>
            </a:r>
            <a:r>
              <a:rPr lang="en-US" dirty="0"/>
              <a:t>(WI 1994)</a:t>
            </a:r>
          </a:p>
        </p:txBody>
      </p:sp>
      <p:sp>
        <p:nvSpPr>
          <p:cNvPr id="4" name="Content Placeholder 3">
            <a:extLst>
              <a:ext uri="{FF2B5EF4-FFF2-40B4-BE49-F238E27FC236}">
                <a16:creationId xmlns:a16="http://schemas.microsoft.com/office/drawing/2014/main" id="{81F459FE-574F-780B-6BF6-2E17B2DA9E66}"/>
              </a:ext>
            </a:extLst>
          </p:cNvPr>
          <p:cNvSpPr>
            <a:spLocks noGrp="1"/>
          </p:cNvSpPr>
          <p:nvPr>
            <p:ph sz="half" idx="2"/>
          </p:nvPr>
        </p:nvSpPr>
        <p:spPr>
          <a:xfrm>
            <a:off x="7190746" y="2204195"/>
            <a:ext cx="4731487" cy="4646427"/>
          </a:xfrm>
        </p:spPr>
        <p:txBody>
          <a:bodyPr/>
          <a:lstStyle/>
          <a:p>
            <a:r>
              <a:rPr lang="en-US" b="1" i="1" dirty="0"/>
              <a:t>Hornsby v. </a:t>
            </a:r>
            <a:r>
              <a:rPr lang="en-US" b="1" i="1" dirty="0" err="1"/>
              <a:t>Gulliot</a:t>
            </a:r>
            <a:r>
              <a:rPr lang="en-US" b="1" i="1" dirty="0"/>
              <a:t> </a:t>
            </a:r>
            <a:r>
              <a:rPr lang="en-US" b="1" dirty="0"/>
              <a:t>(LA 2005)</a:t>
            </a:r>
          </a:p>
          <a:p>
            <a:r>
              <a:rPr lang="pl-PL" b="1" i="1" dirty="0"/>
              <a:t>Mosteller v. Naiman</a:t>
            </a:r>
            <a:r>
              <a:rPr lang="en-US" b="1" dirty="0"/>
              <a:t> (NJ 2010)</a:t>
            </a:r>
          </a:p>
          <a:p>
            <a:r>
              <a:rPr lang="en-US" b="1" i="1" dirty="0" err="1"/>
              <a:t>Kornbleuth</a:t>
            </a:r>
            <a:r>
              <a:rPr lang="en-US" b="1" i="1" dirty="0"/>
              <a:t> v. Westover </a:t>
            </a:r>
            <a:r>
              <a:rPr lang="en-US" b="1" dirty="0"/>
              <a:t>(NJ 2020)</a:t>
            </a:r>
          </a:p>
          <a:p>
            <a:r>
              <a:rPr lang="en-US" i="1" dirty="0"/>
              <a:t>Anderson v. Edwards </a:t>
            </a:r>
            <a:r>
              <a:rPr lang="en-US" dirty="0"/>
              <a:t>(AK 1981)</a:t>
            </a:r>
          </a:p>
          <a:p>
            <a:r>
              <a:rPr lang="en-US" i="1" dirty="0"/>
              <a:t>Chung v. </a:t>
            </a:r>
            <a:r>
              <a:rPr lang="en-US" i="1" dirty="0" err="1"/>
              <a:t>Rora</a:t>
            </a:r>
            <a:r>
              <a:rPr lang="en-US" i="1" dirty="0"/>
              <a:t> Park </a:t>
            </a:r>
            <a:r>
              <a:rPr lang="en-US" dirty="0"/>
              <a:t>(AK 2014)</a:t>
            </a:r>
          </a:p>
          <a:p>
            <a:r>
              <a:rPr lang="en-US" i="1" dirty="0" err="1"/>
              <a:t>Huberth</a:t>
            </a:r>
            <a:r>
              <a:rPr lang="en-US" i="1" dirty="0"/>
              <a:t> v. Holly </a:t>
            </a:r>
            <a:r>
              <a:rPr lang="en-US" dirty="0"/>
              <a:t>(NC 1995)</a:t>
            </a:r>
          </a:p>
        </p:txBody>
      </p:sp>
      <p:sp>
        <p:nvSpPr>
          <p:cNvPr id="5" name="Title 1">
            <a:extLst>
              <a:ext uri="{FF2B5EF4-FFF2-40B4-BE49-F238E27FC236}">
                <a16:creationId xmlns:a16="http://schemas.microsoft.com/office/drawing/2014/main" id="{F2775E55-5DF2-4556-7D66-00A53DB4EBFD}"/>
              </a:ext>
            </a:extLst>
          </p:cNvPr>
          <p:cNvSpPr txBox="1">
            <a:spLocks/>
          </p:cNvSpPr>
          <p:nvPr/>
        </p:nvSpPr>
        <p:spPr>
          <a:xfrm>
            <a:off x="2115879" y="624110"/>
            <a:ext cx="10430540" cy="72622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6" name="TextBox 5">
            <a:extLst>
              <a:ext uri="{FF2B5EF4-FFF2-40B4-BE49-F238E27FC236}">
                <a16:creationId xmlns:a16="http://schemas.microsoft.com/office/drawing/2014/main" id="{8A3C6BA6-8345-F480-9BF0-B3F38AC0C54C}"/>
              </a:ext>
            </a:extLst>
          </p:cNvPr>
          <p:cNvSpPr txBox="1"/>
          <p:nvPr/>
        </p:nvSpPr>
        <p:spPr>
          <a:xfrm>
            <a:off x="2885669" y="1774840"/>
            <a:ext cx="2236510" cy="369332"/>
          </a:xfrm>
          <a:prstGeom prst="rect">
            <a:avLst/>
          </a:prstGeom>
          <a:noFill/>
        </p:spPr>
        <p:txBody>
          <a:bodyPr wrap="none" rtlCol="0">
            <a:spAutoFit/>
          </a:bodyPr>
          <a:lstStyle/>
          <a:p>
            <a:r>
              <a:rPr lang="en-US" b="1" dirty="0"/>
              <a:t>“Reason Personal”</a:t>
            </a:r>
          </a:p>
        </p:txBody>
      </p:sp>
      <p:sp>
        <p:nvSpPr>
          <p:cNvPr id="7" name="TextBox 6">
            <a:extLst>
              <a:ext uri="{FF2B5EF4-FFF2-40B4-BE49-F238E27FC236}">
                <a16:creationId xmlns:a16="http://schemas.microsoft.com/office/drawing/2014/main" id="{1DAE727D-FA10-68B3-C06F-42D5891649C6}"/>
              </a:ext>
            </a:extLst>
          </p:cNvPr>
          <p:cNvSpPr txBox="1"/>
          <p:nvPr/>
        </p:nvSpPr>
        <p:spPr>
          <a:xfrm>
            <a:off x="7645511" y="1774840"/>
            <a:ext cx="2683748" cy="369332"/>
          </a:xfrm>
          <a:prstGeom prst="rect">
            <a:avLst/>
          </a:prstGeom>
          <a:noFill/>
        </p:spPr>
        <p:txBody>
          <a:bodyPr wrap="none" rtlCol="0">
            <a:spAutoFit/>
          </a:bodyPr>
          <a:lstStyle/>
          <a:p>
            <a:r>
              <a:rPr lang="en-US" b="1" dirty="0"/>
              <a:t> No “Reason Personal”</a:t>
            </a:r>
          </a:p>
        </p:txBody>
      </p:sp>
    </p:spTree>
    <p:extLst>
      <p:ext uri="{BB962C8B-B14F-4D97-AF65-F5344CB8AC3E}">
        <p14:creationId xmlns:p14="http://schemas.microsoft.com/office/powerpoint/2010/main" val="21553296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2A97F-76FB-EF1C-B180-65CAD1AC0E8A}"/>
              </a:ext>
            </a:extLst>
          </p:cNvPr>
          <p:cNvSpPr>
            <a:spLocks noGrp="1"/>
          </p:cNvSpPr>
          <p:nvPr>
            <p:ph type="title"/>
          </p:nvPr>
        </p:nvSpPr>
        <p:spPr>
          <a:xfrm>
            <a:off x="3769426" y="2579746"/>
            <a:ext cx="5831774" cy="1109752"/>
          </a:xfrm>
        </p:spPr>
        <p:txBody>
          <a:bodyPr>
            <a:normAutofit fontScale="90000"/>
          </a:bodyPr>
          <a:lstStyle/>
          <a:p>
            <a:r>
              <a:rPr lang="en-US" sz="4000" dirty="0"/>
              <a:t>“Reasonably Incurred”     </a:t>
            </a:r>
            <a:br>
              <a:rPr lang="en-US" sz="4000" dirty="0"/>
            </a:br>
            <a:r>
              <a:rPr lang="en-US" sz="4000" dirty="0"/>
              <a:t> vs. “Disproportionate”</a:t>
            </a:r>
            <a:endParaRPr lang="en-US" dirty="0"/>
          </a:p>
        </p:txBody>
      </p:sp>
    </p:spTree>
    <p:extLst>
      <p:ext uri="{BB962C8B-B14F-4D97-AF65-F5344CB8AC3E}">
        <p14:creationId xmlns:p14="http://schemas.microsoft.com/office/powerpoint/2010/main" val="7535493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32952D-7FAF-EF5C-8F97-1AE3B3F188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3789" y="1854376"/>
            <a:ext cx="11226404" cy="5003623"/>
          </a:xfrm>
          <a:prstGeom prst="rect">
            <a:avLst/>
          </a:prstGeom>
        </p:spPr>
      </p:pic>
      <p:sp>
        <p:nvSpPr>
          <p:cNvPr id="6" name="Title 1">
            <a:extLst>
              <a:ext uri="{FF2B5EF4-FFF2-40B4-BE49-F238E27FC236}">
                <a16:creationId xmlns:a16="http://schemas.microsoft.com/office/drawing/2014/main" id="{B3318BDF-4FC1-0128-A8B8-8C2CCA739EAA}"/>
              </a:ext>
            </a:extLst>
          </p:cNvPr>
          <p:cNvSpPr>
            <a:spLocks noGrp="1"/>
          </p:cNvSpPr>
          <p:nvPr>
            <p:ph type="title"/>
          </p:nvPr>
        </p:nvSpPr>
        <p:spPr>
          <a:xfrm>
            <a:off x="2115879" y="624110"/>
            <a:ext cx="9930809" cy="1280890"/>
          </a:xfrm>
        </p:spPr>
        <p:txBody>
          <a:bodyPr>
            <a:normAutofit/>
          </a:bodyPr>
          <a:lstStyle/>
          <a:p>
            <a:r>
              <a:rPr lang="nb-NO" i="1" dirty="0"/>
              <a:t>Heninger v. Dunn</a:t>
            </a:r>
            <a:br>
              <a:rPr lang="nb-NO" i="1" dirty="0"/>
            </a:br>
            <a:r>
              <a:rPr lang="nb-NO" dirty="0"/>
              <a:t>101 Cal.App.3d 858 (1980) CA Ct. App.</a:t>
            </a:r>
          </a:p>
        </p:txBody>
      </p:sp>
    </p:spTree>
    <p:extLst>
      <p:ext uri="{BB962C8B-B14F-4D97-AF65-F5344CB8AC3E}">
        <p14:creationId xmlns:p14="http://schemas.microsoft.com/office/powerpoint/2010/main" val="11140912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32952D-7FAF-EF5C-8F97-1AE3B3F188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3790" y="1854376"/>
            <a:ext cx="11226402" cy="5003623"/>
          </a:xfrm>
          <a:prstGeom prst="rect">
            <a:avLst/>
          </a:prstGeom>
        </p:spPr>
      </p:pic>
      <p:sp>
        <p:nvSpPr>
          <p:cNvPr id="6" name="Title 1">
            <a:extLst>
              <a:ext uri="{FF2B5EF4-FFF2-40B4-BE49-F238E27FC236}">
                <a16:creationId xmlns:a16="http://schemas.microsoft.com/office/drawing/2014/main" id="{7D2B5A49-5AED-4E9B-6D71-C1D1CB437F1C}"/>
              </a:ext>
            </a:extLst>
          </p:cNvPr>
          <p:cNvSpPr>
            <a:spLocks noGrp="1"/>
          </p:cNvSpPr>
          <p:nvPr>
            <p:ph type="title"/>
          </p:nvPr>
        </p:nvSpPr>
        <p:spPr>
          <a:xfrm>
            <a:off x="2115879" y="624110"/>
            <a:ext cx="9930809" cy="1280890"/>
          </a:xfrm>
        </p:spPr>
        <p:txBody>
          <a:bodyPr>
            <a:normAutofit/>
          </a:bodyPr>
          <a:lstStyle/>
          <a:p>
            <a:r>
              <a:rPr lang="nb-NO" i="1" dirty="0"/>
              <a:t>Heninger v. Dunn</a:t>
            </a:r>
            <a:br>
              <a:rPr lang="nb-NO" i="1" dirty="0"/>
            </a:br>
            <a:r>
              <a:rPr lang="nb-NO" dirty="0"/>
              <a:t>101 Cal.App.3d 858 (1980) CA Ct. App.</a:t>
            </a:r>
          </a:p>
        </p:txBody>
      </p:sp>
    </p:spTree>
    <p:extLst>
      <p:ext uri="{BB962C8B-B14F-4D97-AF65-F5344CB8AC3E}">
        <p14:creationId xmlns:p14="http://schemas.microsoft.com/office/powerpoint/2010/main" val="13270658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32952D-7FAF-EF5C-8F97-1AE3B3F188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3790" y="1854376"/>
            <a:ext cx="11226402" cy="5003622"/>
          </a:xfrm>
          <a:prstGeom prst="rect">
            <a:avLst/>
          </a:prstGeom>
        </p:spPr>
      </p:pic>
      <p:sp>
        <p:nvSpPr>
          <p:cNvPr id="6" name="Title 1">
            <a:extLst>
              <a:ext uri="{FF2B5EF4-FFF2-40B4-BE49-F238E27FC236}">
                <a16:creationId xmlns:a16="http://schemas.microsoft.com/office/drawing/2014/main" id="{ED8D1498-D237-F37F-9CD1-16BE110EB27D}"/>
              </a:ext>
            </a:extLst>
          </p:cNvPr>
          <p:cNvSpPr>
            <a:spLocks noGrp="1"/>
          </p:cNvSpPr>
          <p:nvPr>
            <p:ph type="title"/>
          </p:nvPr>
        </p:nvSpPr>
        <p:spPr>
          <a:xfrm>
            <a:off x="2115879" y="624110"/>
            <a:ext cx="9930809" cy="1280890"/>
          </a:xfrm>
        </p:spPr>
        <p:txBody>
          <a:bodyPr>
            <a:normAutofit/>
          </a:bodyPr>
          <a:lstStyle/>
          <a:p>
            <a:r>
              <a:rPr lang="nb-NO" i="1" dirty="0"/>
              <a:t>Heninger v. Dunn</a:t>
            </a:r>
            <a:br>
              <a:rPr lang="nb-NO" i="1" dirty="0"/>
            </a:br>
            <a:r>
              <a:rPr lang="nb-NO" dirty="0"/>
              <a:t>101 Cal.App.3d 858 (1980) CA Ct. App.</a:t>
            </a:r>
          </a:p>
        </p:txBody>
      </p:sp>
    </p:spTree>
    <p:extLst>
      <p:ext uri="{BB962C8B-B14F-4D97-AF65-F5344CB8AC3E}">
        <p14:creationId xmlns:p14="http://schemas.microsoft.com/office/powerpoint/2010/main" val="29718120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32952D-7FAF-EF5C-8F97-1AE3B3F188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3791" y="1854376"/>
            <a:ext cx="11226400" cy="5003622"/>
          </a:xfrm>
          <a:prstGeom prst="rect">
            <a:avLst/>
          </a:prstGeom>
        </p:spPr>
      </p:pic>
      <p:sp>
        <p:nvSpPr>
          <p:cNvPr id="6" name="Title 1">
            <a:extLst>
              <a:ext uri="{FF2B5EF4-FFF2-40B4-BE49-F238E27FC236}">
                <a16:creationId xmlns:a16="http://schemas.microsoft.com/office/drawing/2014/main" id="{6E28693A-14D0-B2EB-C8E9-FE89894FF298}"/>
              </a:ext>
            </a:extLst>
          </p:cNvPr>
          <p:cNvSpPr>
            <a:spLocks noGrp="1"/>
          </p:cNvSpPr>
          <p:nvPr>
            <p:ph type="title"/>
          </p:nvPr>
        </p:nvSpPr>
        <p:spPr>
          <a:xfrm>
            <a:off x="2115879" y="624110"/>
            <a:ext cx="9930809" cy="1280890"/>
          </a:xfrm>
        </p:spPr>
        <p:txBody>
          <a:bodyPr>
            <a:normAutofit/>
          </a:bodyPr>
          <a:lstStyle/>
          <a:p>
            <a:r>
              <a:rPr lang="nb-NO" i="1" dirty="0"/>
              <a:t>Heninger v. Dunn</a:t>
            </a:r>
            <a:br>
              <a:rPr lang="nb-NO" i="1" dirty="0"/>
            </a:br>
            <a:r>
              <a:rPr lang="nb-NO" dirty="0"/>
              <a:t>101 Cal.App.3d 858 (1980) CA Ct. App.</a:t>
            </a:r>
          </a:p>
        </p:txBody>
      </p:sp>
    </p:spTree>
    <p:extLst>
      <p:ext uri="{BB962C8B-B14F-4D97-AF65-F5344CB8AC3E}">
        <p14:creationId xmlns:p14="http://schemas.microsoft.com/office/powerpoint/2010/main" val="1044684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§929(1)</a:t>
            </a:r>
          </a:p>
          <a:p>
            <a:endParaRPr lang="pl-PL" sz="4000" dirty="0"/>
          </a:p>
        </p:txBody>
      </p:sp>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098158" y="1905000"/>
            <a:ext cx="9712658" cy="3831265"/>
          </a:xfrm>
        </p:spPr>
        <p:txBody>
          <a:bodyPr>
            <a:normAutofit/>
          </a:bodyPr>
          <a:lstStyle/>
          <a:p>
            <a:pPr marL="457200" indent="-457200">
              <a:buFont typeface="+mj-lt"/>
              <a:buAutoNum type="arabicParenR"/>
            </a:pPr>
            <a:r>
              <a:rPr lang="en-US" sz="2400" dirty="0"/>
              <a:t>If one is entitled to a judgment for harm to land resulting from a past invasion and not amounting to a total destruction of value, the damages include compensation for:</a:t>
            </a:r>
          </a:p>
        </p:txBody>
      </p:sp>
    </p:spTree>
    <p:extLst>
      <p:ext uri="{BB962C8B-B14F-4D97-AF65-F5344CB8AC3E}">
        <p14:creationId xmlns:p14="http://schemas.microsoft.com/office/powerpoint/2010/main" val="34365147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32952D-7FAF-EF5C-8F97-1AE3B3F188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3791" y="1854376"/>
            <a:ext cx="11226400" cy="5003621"/>
          </a:xfrm>
          <a:prstGeom prst="rect">
            <a:avLst/>
          </a:prstGeom>
        </p:spPr>
      </p:pic>
      <p:sp>
        <p:nvSpPr>
          <p:cNvPr id="6" name="Title 1">
            <a:extLst>
              <a:ext uri="{FF2B5EF4-FFF2-40B4-BE49-F238E27FC236}">
                <a16:creationId xmlns:a16="http://schemas.microsoft.com/office/drawing/2014/main" id="{B40271F7-3B08-F0CC-9D50-C1687DD18672}"/>
              </a:ext>
            </a:extLst>
          </p:cNvPr>
          <p:cNvSpPr>
            <a:spLocks noGrp="1"/>
          </p:cNvSpPr>
          <p:nvPr>
            <p:ph type="title"/>
          </p:nvPr>
        </p:nvSpPr>
        <p:spPr>
          <a:xfrm>
            <a:off x="2115879" y="624110"/>
            <a:ext cx="9930809" cy="1280890"/>
          </a:xfrm>
        </p:spPr>
        <p:txBody>
          <a:bodyPr>
            <a:normAutofit/>
          </a:bodyPr>
          <a:lstStyle/>
          <a:p>
            <a:r>
              <a:rPr lang="nb-NO" i="1" dirty="0"/>
              <a:t>Heninger v. Dunn</a:t>
            </a:r>
            <a:br>
              <a:rPr lang="nb-NO" i="1" dirty="0"/>
            </a:br>
            <a:r>
              <a:rPr lang="nb-NO" dirty="0"/>
              <a:t>101 Cal.App.3d 858 (1980) CA Ct. App.</a:t>
            </a:r>
          </a:p>
        </p:txBody>
      </p:sp>
    </p:spTree>
    <p:extLst>
      <p:ext uri="{BB962C8B-B14F-4D97-AF65-F5344CB8AC3E}">
        <p14:creationId xmlns:p14="http://schemas.microsoft.com/office/powerpoint/2010/main" val="26914956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32952D-7FAF-EF5C-8F97-1AE3B3F188F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3791" y="1854376"/>
            <a:ext cx="11226400" cy="5003621"/>
          </a:xfrm>
          <a:prstGeom prst="rect">
            <a:avLst/>
          </a:prstGeom>
        </p:spPr>
      </p:pic>
      <p:sp>
        <p:nvSpPr>
          <p:cNvPr id="3" name="TextBox 2">
            <a:extLst>
              <a:ext uri="{FF2B5EF4-FFF2-40B4-BE49-F238E27FC236}">
                <a16:creationId xmlns:a16="http://schemas.microsoft.com/office/drawing/2014/main" id="{CED64E10-6CE8-40B7-76DC-2ABDE5FD4D74}"/>
              </a:ext>
            </a:extLst>
          </p:cNvPr>
          <p:cNvSpPr txBox="1"/>
          <p:nvPr/>
        </p:nvSpPr>
        <p:spPr>
          <a:xfrm>
            <a:off x="5310207" y="4691391"/>
            <a:ext cx="1000595" cy="523220"/>
          </a:xfrm>
          <a:prstGeom prst="rect">
            <a:avLst/>
          </a:prstGeom>
          <a:noFill/>
        </p:spPr>
        <p:txBody>
          <a:bodyPr wrap="none" rtlCol="0">
            <a:spAutoFit/>
          </a:bodyPr>
          <a:lstStyle/>
          <a:p>
            <a:r>
              <a:rPr lang="en-US" sz="2800" b="1" dirty="0">
                <a:solidFill>
                  <a:srgbClr val="92D050"/>
                </a:solidFill>
              </a:rPr>
              <a:t>+$$$</a:t>
            </a:r>
            <a:endParaRPr lang="en-US" b="1" dirty="0">
              <a:solidFill>
                <a:srgbClr val="92D050"/>
              </a:solidFill>
            </a:endParaRPr>
          </a:p>
        </p:txBody>
      </p:sp>
      <p:sp>
        <p:nvSpPr>
          <p:cNvPr id="7" name="Title 1">
            <a:extLst>
              <a:ext uri="{FF2B5EF4-FFF2-40B4-BE49-F238E27FC236}">
                <a16:creationId xmlns:a16="http://schemas.microsoft.com/office/drawing/2014/main" id="{096F193E-9A5C-4450-CDCD-201C8076299E}"/>
              </a:ext>
            </a:extLst>
          </p:cNvPr>
          <p:cNvSpPr>
            <a:spLocks noGrp="1"/>
          </p:cNvSpPr>
          <p:nvPr>
            <p:ph type="title"/>
          </p:nvPr>
        </p:nvSpPr>
        <p:spPr>
          <a:xfrm>
            <a:off x="2115879" y="624110"/>
            <a:ext cx="9930809" cy="1280890"/>
          </a:xfrm>
        </p:spPr>
        <p:txBody>
          <a:bodyPr>
            <a:normAutofit/>
          </a:bodyPr>
          <a:lstStyle/>
          <a:p>
            <a:r>
              <a:rPr lang="nb-NO" i="1" dirty="0"/>
              <a:t>Heninger v. Dunn</a:t>
            </a:r>
            <a:br>
              <a:rPr lang="nb-NO" i="1" dirty="0"/>
            </a:br>
            <a:r>
              <a:rPr lang="nb-NO" dirty="0"/>
              <a:t>101 Cal.App.3d 858 (1980) CA Ct. App.</a:t>
            </a:r>
          </a:p>
        </p:txBody>
      </p:sp>
    </p:spTree>
    <p:extLst>
      <p:ext uri="{BB962C8B-B14F-4D97-AF65-F5344CB8AC3E}">
        <p14:creationId xmlns:p14="http://schemas.microsoft.com/office/powerpoint/2010/main" val="4186840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687503-8CAC-00B0-ED45-22D408D70719}"/>
              </a:ext>
            </a:extLst>
          </p:cNvPr>
          <p:cNvSpPr>
            <a:spLocks noGrp="1"/>
          </p:cNvSpPr>
          <p:nvPr>
            <p:ph idx="1"/>
          </p:nvPr>
        </p:nvSpPr>
        <p:spPr/>
        <p:txBody>
          <a:bodyPr>
            <a:normAutofit/>
          </a:bodyPr>
          <a:lstStyle/>
          <a:p>
            <a:r>
              <a:rPr lang="en-US" sz="2800" dirty="0"/>
              <a:t>“To hold that [</a:t>
            </a:r>
            <a:r>
              <a:rPr lang="en-US" sz="2800" dirty="0" err="1"/>
              <a:t>Heninger</a:t>
            </a:r>
            <a:r>
              <a:rPr lang="en-US" sz="2800" dirty="0"/>
              <a:t>] is without remedy merely because the </a:t>
            </a:r>
            <a:r>
              <a:rPr lang="en-US" sz="2800" i="1" u="sng" dirty="0"/>
              <a:t>value of the land has not been diminished</a:t>
            </a:r>
            <a:r>
              <a:rPr lang="en-US" sz="2800" dirty="0"/>
              <a:t> would be to decide that by the wrongful act of another, an owner of land may be compelled to:</a:t>
            </a:r>
          </a:p>
          <a:p>
            <a:pPr marL="457200" lvl="1" indent="0">
              <a:buNone/>
            </a:pPr>
            <a:r>
              <a:rPr lang="en-US" sz="2600" dirty="0"/>
              <a:t>- accept a change in his property, or</a:t>
            </a:r>
            <a:br>
              <a:rPr lang="en-US" sz="2600" dirty="0"/>
            </a:br>
            <a:r>
              <a:rPr lang="en-US" sz="2600" dirty="0"/>
              <a:t>- perform…restoration at his own expense”</a:t>
            </a:r>
          </a:p>
        </p:txBody>
      </p:sp>
      <p:sp>
        <p:nvSpPr>
          <p:cNvPr id="5" name="Title 1">
            <a:extLst>
              <a:ext uri="{FF2B5EF4-FFF2-40B4-BE49-F238E27FC236}">
                <a16:creationId xmlns:a16="http://schemas.microsoft.com/office/drawing/2014/main" id="{2849B95F-DAB7-2E99-426F-C101AC37DAE9}"/>
              </a:ext>
            </a:extLst>
          </p:cNvPr>
          <p:cNvSpPr>
            <a:spLocks noGrp="1"/>
          </p:cNvSpPr>
          <p:nvPr>
            <p:ph type="title"/>
          </p:nvPr>
        </p:nvSpPr>
        <p:spPr>
          <a:xfrm>
            <a:off x="2115879" y="624110"/>
            <a:ext cx="9930809" cy="1280890"/>
          </a:xfrm>
        </p:spPr>
        <p:txBody>
          <a:bodyPr>
            <a:normAutofit/>
          </a:bodyPr>
          <a:lstStyle/>
          <a:p>
            <a:r>
              <a:rPr lang="nb-NO" i="1" dirty="0"/>
              <a:t>Heninger v. Dunn</a:t>
            </a:r>
            <a:br>
              <a:rPr lang="nb-NO" i="1" dirty="0"/>
            </a:br>
            <a:r>
              <a:rPr lang="nb-NO" dirty="0"/>
              <a:t>101 Cal.App.3d 858 (1980) CA Ct. App.</a:t>
            </a:r>
          </a:p>
        </p:txBody>
      </p:sp>
    </p:spTree>
    <p:extLst>
      <p:ext uri="{BB962C8B-B14F-4D97-AF65-F5344CB8AC3E}">
        <p14:creationId xmlns:p14="http://schemas.microsoft.com/office/powerpoint/2010/main" val="40028962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687503-8CAC-00B0-ED45-22D408D70719}"/>
              </a:ext>
            </a:extLst>
          </p:cNvPr>
          <p:cNvSpPr>
            <a:spLocks noGrp="1"/>
          </p:cNvSpPr>
          <p:nvPr>
            <p:ph idx="1"/>
          </p:nvPr>
        </p:nvSpPr>
        <p:spPr/>
        <p:txBody>
          <a:bodyPr>
            <a:normAutofit/>
          </a:bodyPr>
          <a:lstStyle/>
          <a:p>
            <a:r>
              <a:rPr lang="en-US" sz="2800" dirty="0"/>
              <a:t>HOWEVER</a:t>
            </a:r>
          </a:p>
        </p:txBody>
      </p:sp>
      <p:sp>
        <p:nvSpPr>
          <p:cNvPr id="5" name="Title 1">
            <a:extLst>
              <a:ext uri="{FF2B5EF4-FFF2-40B4-BE49-F238E27FC236}">
                <a16:creationId xmlns:a16="http://schemas.microsoft.com/office/drawing/2014/main" id="{06F0FD2A-9656-F69F-0BD3-C56D8E7D7AF2}"/>
              </a:ext>
            </a:extLst>
          </p:cNvPr>
          <p:cNvSpPr>
            <a:spLocks noGrp="1"/>
          </p:cNvSpPr>
          <p:nvPr>
            <p:ph type="title"/>
          </p:nvPr>
        </p:nvSpPr>
        <p:spPr>
          <a:xfrm>
            <a:off x="2115879" y="624110"/>
            <a:ext cx="9930809" cy="1280890"/>
          </a:xfrm>
        </p:spPr>
        <p:txBody>
          <a:bodyPr>
            <a:normAutofit/>
          </a:bodyPr>
          <a:lstStyle/>
          <a:p>
            <a:r>
              <a:rPr lang="nb-NO" i="1" dirty="0"/>
              <a:t>Heninger v. Dunn</a:t>
            </a:r>
            <a:br>
              <a:rPr lang="nb-NO" i="1" dirty="0"/>
            </a:br>
            <a:r>
              <a:rPr lang="nb-NO" dirty="0"/>
              <a:t>101 Cal.App.3d 858 (1980) CA Ct. App.</a:t>
            </a:r>
          </a:p>
        </p:txBody>
      </p:sp>
    </p:spTree>
    <p:extLst>
      <p:ext uri="{BB962C8B-B14F-4D97-AF65-F5344CB8AC3E}">
        <p14:creationId xmlns:p14="http://schemas.microsoft.com/office/powerpoint/2010/main" val="7162672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687503-8CAC-00B0-ED45-22D408D70719}"/>
              </a:ext>
            </a:extLst>
          </p:cNvPr>
          <p:cNvSpPr>
            <a:spLocks noGrp="1"/>
          </p:cNvSpPr>
          <p:nvPr>
            <p:ph idx="1"/>
          </p:nvPr>
        </p:nvSpPr>
        <p:spPr/>
        <p:txBody>
          <a:bodyPr>
            <a:normAutofit/>
          </a:bodyPr>
          <a:lstStyle/>
          <a:p>
            <a:r>
              <a:rPr lang="en-US" sz="2800" dirty="0"/>
              <a:t>HOWEVER</a:t>
            </a:r>
          </a:p>
          <a:p>
            <a:pPr marL="0" indent="0">
              <a:buNone/>
            </a:pPr>
            <a:r>
              <a:rPr lang="en-US" sz="2800" dirty="0"/>
              <a:t>“a reasonable approximation of the land’s former condition may involve </a:t>
            </a:r>
            <a:r>
              <a:rPr lang="en-US" sz="2800" i="1" u="sng" dirty="0"/>
              <a:t>something less</a:t>
            </a:r>
            <a:r>
              <a:rPr lang="en-US" sz="2800" dirty="0"/>
              <a:t> than substantially identical restoration.”</a:t>
            </a:r>
          </a:p>
        </p:txBody>
      </p:sp>
      <p:sp>
        <p:nvSpPr>
          <p:cNvPr id="5" name="Title 1">
            <a:extLst>
              <a:ext uri="{FF2B5EF4-FFF2-40B4-BE49-F238E27FC236}">
                <a16:creationId xmlns:a16="http://schemas.microsoft.com/office/drawing/2014/main" id="{738BF63D-8C58-C5B4-A6ED-F3137B5C4A7B}"/>
              </a:ext>
            </a:extLst>
          </p:cNvPr>
          <p:cNvSpPr>
            <a:spLocks noGrp="1"/>
          </p:cNvSpPr>
          <p:nvPr>
            <p:ph type="title"/>
          </p:nvPr>
        </p:nvSpPr>
        <p:spPr>
          <a:xfrm>
            <a:off x="2115879" y="624110"/>
            <a:ext cx="9930809" cy="1280890"/>
          </a:xfrm>
        </p:spPr>
        <p:txBody>
          <a:bodyPr>
            <a:normAutofit/>
          </a:bodyPr>
          <a:lstStyle/>
          <a:p>
            <a:r>
              <a:rPr lang="nb-NO" i="1" dirty="0"/>
              <a:t>Heninger v. Dunn</a:t>
            </a:r>
            <a:br>
              <a:rPr lang="nb-NO" i="1" dirty="0"/>
            </a:br>
            <a:r>
              <a:rPr lang="nb-NO" dirty="0"/>
              <a:t>101 Cal.App.3d 858 (1980) CA Ct. App.</a:t>
            </a:r>
          </a:p>
        </p:txBody>
      </p:sp>
    </p:spTree>
    <p:extLst>
      <p:ext uri="{BB962C8B-B14F-4D97-AF65-F5344CB8AC3E}">
        <p14:creationId xmlns:p14="http://schemas.microsoft.com/office/powerpoint/2010/main" val="28635270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687503-8CAC-00B0-ED45-22D408D70719}"/>
              </a:ext>
            </a:extLst>
          </p:cNvPr>
          <p:cNvSpPr>
            <a:spLocks noGrp="1"/>
          </p:cNvSpPr>
          <p:nvPr>
            <p:ph idx="1"/>
          </p:nvPr>
        </p:nvSpPr>
        <p:spPr/>
        <p:txBody>
          <a:bodyPr>
            <a:normAutofit/>
          </a:bodyPr>
          <a:lstStyle/>
          <a:p>
            <a:r>
              <a:rPr lang="en-US" sz="2800" dirty="0"/>
              <a:t>HOWEVER</a:t>
            </a:r>
          </a:p>
          <a:p>
            <a:pPr marL="0" indent="0">
              <a:buNone/>
            </a:pPr>
            <a:r>
              <a:rPr lang="en-US" sz="2800" dirty="0"/>
              <a:t>“a reasonable approximation of the land’s former condition may involve </a:t>
            </a:r>
            <a:r>
              <a:rPr lang="en-US" sz="2800" i="1" u="sng" dirty="0"/>
              <a:t>something less</a:t>
            </a:r>
            <a:r>
              <a:rPr lang="en-US" sz="2800" dirty="0"/>
              <a:t> than substantially identical restoration.”</a:t>
            </a:r>
          </a:p>
          <a:p>
            <a:pPr marL="0" indent="0">
              <a:buNone/>
            </a:pPr>
            <a:r>
              <a:rPr lang="en-US" sz="2800" dirty="0"/>
              <a:t>“transplanting a large number of mature trees…is …a manifestly </a:t>
            </a:r>
            <a:r>
              <a:rPr lang="en-US" sz="2800" i="1" u="sng" dirty="0"/>
              <a:t>unreasonable expense</a:t>
            </a:r>
            <a:r>
              <a:rPr lang="en-US" sz="2800" dirty="0"/>
              <a:t> in relation to the value of the land.”</a:t>
            </a:r>
          </a:p>
          <a:p>
            <a:endParaRPr lang="en-US" sz="2800" dirty="0"/>
          </a:p>
        </p:txBody>
      </p:sp>
      <p:sp>
        <p:nvSpPr>
          <p:cNvPr id="5" name="Title 1">
            <a:extLst>
              <a:ext uri="{FF2B5EF4-FFF2-40B4-BE49-F238E27FC236}">
                <a16:creationId xmlns:a16="http://schemas.microsoft.com/office/drawing/2014/main" id="{ED55B32D-BCB5-8AEA-205F-FAD3C8D32431}"/>
              </a:ext>
            </a:extLst>
          </p:cNvPr>
          <p:cNvSpPr>
            <a:spLocks noGrp="1"/>
          </p:cNvSpPr>
          <p:nvPr>
            <p:ph type="title"/>
          </p:nvPr>
        </p:nvSpPr>
        <p:spPr>
          <a:xfrm>
            <a:off x="2115879" y="634743"/>
            <a:ext cx="9930809" cy="1280890"/>
          </a:xfrm>
        </p:spPr>
        <p:txBody>
          <a:bodyPr>
            <a:normAutofit/>
          </a:bodyPr>
          <a:lstStyle/>
          <a:p>
            <a:r>
              <a:rPr lang="nb-NO" i="1" dirty="0"/>
              <a:t>Heninger v. Dunn</a:t>
            </a:r>
            <a:br>
              <a:rPr lang="nb-NO" i="1" dirty="0"/>
            </a:br>
            <a:r>
              <a:rPr lang="nb-NO" dirty="0"/>
              <a:t>101 Cal.App.3d 858 (1980) CA Ct. App.</a:t>
            </a:r>
          </a:p>
        </p:txBody>
      </p:sp>
    </p:spTree>
    <p:extLst>
      <p:ext uri="{BB962C8B-B14F-4D97-AF65-F5344CB8AC3E}">
        <p14:creationId xmlns:p14="http://schemas.microsoft.com/office/powerpoint/2010/main" val="15554107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1616148" y="613478"/>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“Reasonably Incurred” vs. “Disproportionate”</a:t>
            </a:r>
            <a:endParaRPr lang="pl-PL" dirty="0"/>
          </a:p>
        </p:txBody>
      </p:sp>
      <p:sp>
        <p:nvSpPr>
          <p:cNvPr id="2" name="Content Placeholder 2">
            <a:extLst>
              <a:ext uri="{FF2B5EF4-FFF2-40B4-BE49-F238E27FC236}">
                <a16:creationId xmlns:a16="http://schemas.microsoft.com/office/drawing/2014/main" id="{F78E2887-9B0F-40D4-3CC7-D4696A804E5C}"/>
              </a:ext>
            </a:extLst>
          </p:cNvPr>
          <p:cNvSpPr>
            <a:spLocks noGrp="1"/>
          </p:cNvSpPr>
          <p:nvPr>
            <p:ph idx="1"/>
          </p:nvPr>
        </p:nvSpPr>
        <p:spPr>
          <a:xfrm>
            <a:off x="2334030" y="2133600"/>
            <a:ext cx="9712658" cy="3831265"/>
          </a:xfrm>
        </p:spPr>
        <p:txBody>
          <a:bodyPr>
            <a:normAutofit/>
          </a:bodyPr>
          <a:lstStyle/>
          <a:p>
            <a:r>
              <a:rPr lang="en-US" b="1" i="1" dirty="0" err="1"/>
              <a:t>Heninger</a:t>
            </a:r>
            <a:r>
              <a:rPr lang="en-US" b="1" i="1" dirty="0"/>
              <a:t> v. Dunn </a:t>
            </a:r>
            <a:r>
              <a:rPr lang="en-US" b="1" dirty="0"/>
              <a:t>(CA 1980): “Reasonableness” is the maximum</a:t>
            </a:r>
          </a:p>
          <a:p>
            <a:r>
              <a:rPr lang="en-US" b="1" i="1" dirty="0" err="1"/>
              <a:t>Weirsum</a:t>
            </a:r>
            <a:r>
              <a:rPr lang="en-US" b="1" i="1" dirty="0"/>
              <a:t> v. Harder </a:t>
            </a:r>
            <a:r>
              <a:rPr lang="en-US" b="1" dirty="0"/>
              <a:t>(AK 2013): Replacement cost 4x property value is unreasonable</a:t>
            </a:r>
          </a:p>
          <a:p>
            <a:r>
              <a:rPr lang="en-US" i="1" dirty="0"/>
              <a:t>Vaught v. A.O. Hardee &amp; Sons </a:t>
            </a:r>
            <a:r>
              <a:rPr lang="en-US" dirty="0"/>
              <a:t>(SC 2005): Max replacement cost 1x prop. val. </a:t>
            </a:r>
          </a:p>
        </p:txBody>
      </p:sp>
    </p:spTree>
    <p:extLst>
      <p:ext uri="{BB962C8B-B14F-4D97-AF65-F5344CB8AC3E}">
        <p14:creationId xmlns:p14="http://schemas.microsoft.com/office/powerpoint/2010/main" val="34248291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1616148" y="613478"/>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“Reasonably Incurred” vs. “Disproportionate”</a:t>
            </a:r>
            <a:endParaRPr lang="pl-PL" dirty="0"/>
          </a:p>
        </p:txBody>
      </p:sp>
      <p:sp>
        <p:nvSpPr>
          <p:cNvPr id="2" name="Content Placeholder 2">
            <a:extLst>
              <a:ext uri="{FF2B5EF4-FFF2-40B4-BE49-F238E27FC236}">
                <a16:creationId xmlns:a16="http://schemas.microsoft.com/office/drawing/2014/main" id="{F78E2887-9B0F-40D4-3CC7-D4696A804E5C}"/>
              </a:ext>
            </a:extLst>
          </p:cNvPr>
          <p:cNvSpPr>
            <a:spLocks noGrp="1"/>
          </p:cNvSpPr>
          <p:nvPr>
            <p:ph idx="1"/>
          </p:nvPr>
        </p:nvSpPr>
        <p:spPr>
          <a:xfrm>
            <a:off x="2334030" y="2133600"/>
            <a:ext cx="9712658" cy="3831265"/>
          </a:xfrm>
        </p:spPr>
        <p:txBody>
          <a:bodyPr>
            <a:normAutofit/>
          </a:bodyPr>
          <a:lstStyle/>
          <a:p>
            <a:r>
              <a:rPr lang="en-US" b="1" i="1" dirty="0" err="1"/>
              <a:t>Heninger</a:t>
            </a:r>
            <a:r>
              <a:rPr lang="en-US" b="1" i="1" dirty="0"/>
              <a:t> v. Dunn </a:t>
            </a:r>
            <a:r>
              <a:rPr lang="en-US" b="1" dirty="0"/>
              <a:t>(CA 1980): “Reasonableness” is the maximum</a:t>
            </a:r>
          </a:p>
          <a:p>
            <a:r>
              <a:rPr lang="en-US" b="1" i="1" dirty="0" err="1"/>
              <a:t>Weirsum</a:t>
            </a:r>
            <a:r>
              <a:rPr lang="en-US" b="1" i="1" dirty="0"/>
              <a:t> v. Harder </a:t>
            </a:r>
            <a:r>
              <a:rPr lang="en-US" b="1" dirty="0"/>
              <a:t>(AK 2013): Replacement cost 4x property value is unreasonable</a:t>
            </a:r>
          </a:p>
          <a:p>
            <a:r>
              <a:rPr lang="en-US" i="1" dirty="0"/>
              <a:t>Vaught v. A.O. Hardee &amp; Sons </a:t>
            </a:r>
            <a:r>
              <a:rPr lang="en-US" dirty="0"/>
              <a:t>(SC 2005): Max replacement cost 1x prop. val. </a:t>
            </a:r>
            <a:br>
              <a:rPr lang="en-US" dirty="0"/>
            </a:br>
            <a:endParaRPr lang="en-US" dirty="0"/>
          </a:p>
          <a:p>
            <a:r>
              <a:rPr lang="en-US" b="1" i="1" dirty="0" err="1"/>
              <a:t>Kornbleuth</a:t>
            </a:r>
            <a:r>
              <a:rPr lang="en-US" b="1" i="1" dirty="0"/>
              <a:t> v. Westover </a:t>
            </a:r>
            <a:r>
              <a:rPr lang="en-US" b="1" dirty="0"/>
              <a:t>(NJ 2020): compare to land value for reasonableness</a:t>
            </a:r>
          </a:p>
          <a:p>
            <a:r>
              <a:rPr lang="en-US" i="1" dirty="0" err="1"/>
              <a:t>Morabit</a:t>
            </a:r>
            <a:r>
              <a:rPr lang="en-US" i="1" dirty="0"/>
              <a:t> v. Hoag </a:t>
            </a:r>
            <a:r>
              <a:rPr lang="en-US" dirty="0"/>
              <a:t>(RI 2013): compare to land value for reasonableness</a:t>
            </a:r>
          </a:p>
          <a:p>
            <a:r>
              <a:rPr lang="en-US" i="1" dirty="0"/>
              <a:t>Regal Construction v. West Lanham </a:t>
            </a:r>
            <a:r>
              <a:rPr lang="en-US" dirty="0"/>
              <a:t>(MD 1958): can’t exclude land value </a:t>
            </a:r>
            <a:r>
              <a:rPr lang="en-US" dirty="0" err="1"/>
              <a:t>evid</a:t>
            </a:r>
            <a:r>
              <a:rPr lang="en-US" dirty="0"/>
              <a:t>.</a:t>
            </a:r>
          </a:p>
          <a:p>
            <a:endParaRPr lang="en-US" dirty="0"/>
          </a:p>
        </p:txBody>
      </p:sp>
    </p:spTree>
    <p:extLst>
      <p:ext uri="{BB962C8B-B14F-4D97-AF65-F5344CB8AC3E}">
        <p14:creationId xmlns:p14="http://schemas.microsoft.com/office/powerpoint/2010/main" val="27559088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949D4A-2F83-FC1A-B155-A1E2A640474A}"/>
              </a:ext>
            </a:extLst>
          </p:cNvPr>
          <p:cNvSpPr>
            <a:spLocks noGrp="1"/>
          </p:cNvSpPr>
          <p:nvPr>
            <p:ph idx="1"/>
          </p:nvPr>
        </p:nvSpPr>
        <p:spPr>
          <a:xfrm>
            <a:off x="2264735" y="2133600"/>
            <a:ext cx="9771321" cy="3777622"/>
          </a:xfrm>
        </p:spPr>
        <p:txBody>
          <a:bodyPr>
            <a:normAutofit/>
          </a:bodyPr>
          <a:lstStyle/>
          <a:p>
            <a:r>
              <a:rPr lang="en-US" sz="3200" dirty="0"/>
              <a:t> Restoration Cost vs. Diminution in Value</a:t>
            </a:r>
          </a:p>
          <a:p>
            <a:r>
              <a:rPr lang="en-US" sz="3200" dirty="0"/>
              <a:t>“Reason Personal”</a:t>
            </a:r>
          </a:p>
          <a:p>
            <a:r>
              <a:rPr lang="en-US" sz="3200" dirty="0"/>
              <a:t>“Reasonably Incurred” vs. “Disproportionate”</a:t>
            </a:r>
          </a:p>
        </p:txBody>
      </p:sp>
      <p:sp>
        <p:nvSpPr>
          <p:cNvPr id="6" name="Title 1">
            <a:extLst>
              <a:ext uri="{FF2B5EF4-FFF2-40B4-BE49-F238E27FC236}">
                <a16:creationId xmlns:a16="http://schemas.microsoft.com/office/drawing/2014/main" id="{0C42F350-01E0-FA70-D252-56D60330F3CC}"/>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 Analysis</a:t>
            </a:r>
            <a:endParaRPr lang="pl-PL" sz="4000" dirty="0"/>
          </a:p>
        </p:txBody>
      </p:sp>
    </p:spTree>
    <p:extLst>
      <p:ext uri="{BB962C8B-B14F-4D97-AF65-F5344CB8AC3E}">
        <p14:creationId xmlns:p14="http://schemas.microsoft.com/office/powerpoint/2010/main" val="25855011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948E-5095-19A6-109D-C57C47C20560}"/>
              </a:ext>
            </a:extLst>
          </p:cNvPr>
          <p:cNvSpPr>
            <a:spLocks noGrp="1"/>
          </p:cNvSpPr>
          <p:nvPr>
            <p:ph type="ctrTitle"/>
          </p:nvPr>
        </p:nvSpPr>
        <p:spPr/>
        <p:txBody>
          <a:bodyPr>
            <a:normAutofit/>
          </a:bodyPr>
          <a:lstStyle/>
          <a:p>
            <a:r>
              <a:rPr lang="en-US" dirty="0"/>
              <a:t>Restatement of Torts §929</a:t>
            </a:r>
            <a:br>
              <a:rPr lang="en-US" dirty="0"/>
            </a:br>
            <a:r>
              <a:rPr lang="en-US" sz="3600" dirty="0"/>
              <a:t>A Legal Perspective on Tree Losses</a:t>
            </a:r>
            <a:endParaRPr lang="en-US" dirty="0"/>
          </a:p>
        </p:txBody>
      </p:sp>
      <p:sp>
        <p:nvSpPr>
          <p:cNvPr id="3" name="Subtitle 2">
            <a:extLst>
              <a:ext uri="{FF2B5EF4-FFF2-40B4-BE49-F238E27FC236}">
                <a16:creationId xmlns:a16="http://schemas.microsoft.com/office/drawing/2014/main" id="{5BFEEEE6-17D1-98BE-07EF-80F40313C65E}"/>
              </a:ext>
            </a:extLst>
          </p:cNvPr>
          <p:cNvSpPr>
            <a:spLocks noGrp="1"/>
          </p:cNvSpPr>
          <p:nvPr>
            <p:ph type="subTitle" idx="1"/>
          </p:nvPr>
        </p:nvSpPr>
        <p:spPr/>
        <p:txBody>
          <a:bodyPr>
            <a:normAutofit lnSpcReduction="10000"/>
          </a:bodyPr>
          <a:lstStyle/>
          <a:p>
            <a:r>
              <a:rPr lang="en-US" dirty="0"/>
              <a:t>James Komen</a:t>
            </a:r>
          </a:p>
          <a:p>
            <a:r>
              <a:rPr lang="en-US" dirty="0"/>
              <a:t>BCMA #WE-9909B</a:t>
            </a:r>
          </a:p>
          <a:p>
            <a:r>
              <a:rPr lang="en-US" dirty="0"/>
              <a:t>RCA #555</a:t>
            </a:r>
          </a:p>
        </p:txBody>
      </p:sp>
    </p:spTree>
    <p:extLst>
      <p:ext uri="{BB962C8B-B14F-4D97-AF65-F5344CB8AC3E}">
        <p14:creationId xmlns:p14="http://schemas.microsoft.com/office/powerpoint/2010/main" val="42404832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§929(1)</a:t>
            </a:r>
          </a:p>
          <a:p>
            <a:endParaRPr lang="pl-PL" sz="4000" dirty="0"/>
          </a:p>
        </p:txBody>
      </p:sp>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098158" y="1905000"/>
            <a:ext cx="9712658" cy="3831265"/>
          </a:xfrm>
        </p:spPr>
        <p:txBody>
          <a:bodyPr>
            <a:normAutofit/>
          </a:bodyPr>
          <a:lstStyle/>
          <a:p>
            <a:pPr marL="457200" indent="-457200">
              <a:buFont typeface="+mj-lt"/>
              <a:buAutoNum type="arabicParenR"/>
            </a:pPr>
            <a:r>
              <a:rPr lang="en-US" sz="2400" dirty="0"/>
              <a:t>If one is entitled to a judgment for harm to land resulting from a past invasion and not amounting to a total destruction of value, the damages include compensation for:</a:t>
            </a:r>
          </a:p>
          <a:p>
            <a:pPr marL="914400" lvl="1" indent="-457200">
              <a:buFont typeface="+mj-lt"/>
              <a:buAutoNum type="alphaLcParenR"/>
            </a:pPr>
            <a:r>
              <a:rPr lang="en-US" sz="2200" dirty="0"/>
              <a:t>the difference between the value of the land before the harm and the value after the harm, or at his election in an appropriate case, the cost of restoration that has been or may be reasonably incurred,</a:t>
            </a:r>
          </a:p>
        </p:txBody>
      </p:sp>
    </p:spTree>
    <p:extLst>
      <p:ext uri="{BB962C8B-B14F-4D97-AF65-F5344CB8AC3E}">
        <p14:creationId xmlns:p14="http://schemas.microsoft.com/office/powerpoint/2010/main" val="2635399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§929(1)</a:t>
            </a:r>
          </a:p>
          <a:p>
            <a:endParaRPr lang="pl-PL" sz="4000" dirty="0"/>
          </a:p>
        </p:txBody>
      </p:sp>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098158" y="1905000"/>
            <a:ext cx="9712658" cy="3831265"/>
          </a:xfrm>
        </p:spPr>
        <p:txBody>
          <a:bodyPr>
            <a:normAutofit/>
          </a:bodyPr>
          <a:lstStyle/>
          <a:p>
            <a:pPr marL="457200" indent="-457200">
              <a:buFont typeface="+mj-lt"/>
              <a:buAutoNum type="arabicParenR"/>
            </a:pPr>
            <a:r>
              <a:rPr lang="en-US" sz="2400" dirty="0"/>
              <a:t>If one is entitled to a judgment for harm to land resulting from a past invasion and not amounting to a total destruction of value, the damages include compensation for:</a:t>
            </a:r>
          </a:p>
          <a:p>
            <a:pPr marL="914400" lvl="1" indent="-457200">
              <a:buFont typeface="+mj-lt"/>
              <a:buAutoNum type="alphaLcParenR"/>
            </a:pPr>
            <a:r>
              <a:rPr lang="en-US" sz="2200" dirty="0"/>
              <a:t>the difference between the value of the land before the harm and the value after the harm, or at his election in an appropriate case, the cost of restoration that has been or may be reasonably incurred,</a:t>
            </a:r>
          </a:p>
          <a:p>
            <a:pPr marL="914400" lvl="1" indent="-457200">
              <a:buFont typeface="+mj-lt"/>
              <a:buAutoNum type="alphaLcParenR"/>
            </a:pPr>
            <a:r>
              <a:rPr lang="en-US" sz="2200" dirty="0"/>
              <a:t>the loss of use of the land, and</a:t>
            </a:r>
          </a:p>
        </p:txBody>
      </p:sp>
    </p:spTree>
    <p:extLst>
      <p:ext uri="{BB962C8B-B14F-4D97-AF65-F5344CB8AC3E}">
        <p14:creationId xmlns:p14="http://schemas.microsoft.com/office/powerpoint/2010/main" val="1756354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§929(1)</a:t>
            </a:r>
          </a:p>
          <a:p>
            <a:endParaRPr lang="pl-PL" sz="4000" dirty="0"/>
          </a:p>
        </p:txBody>
      </p:sp>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098158" y="1905000"/>
            <a:ext cx="9712658" cy="3831265"/>
          </a:xfrm>
        </p:spPr>
        <p:txBody>
          <a:bodyPr>
            <a:normAutofit/>
          </a:bodyPr>
          <a:lstStyle/>
          <a:p>
            <a:pPr marL="457200" indent="-457200">
              <a:buFont typeface="+mj-lt"/>
              <a:buAutoNum type="arabicParenR"/>
            </a:pPr>
            <a:r>
              <a:rPr lang="en-US" sz="2400" dirty="0"/>
              <a:t>If one is entitled to a judgment for harm to land resulting from a past invasion and not amounting to a total destruction of value, the damages include compensation for:</a:t>
            </a:r>
          </a:p>
          <a:p>
            <a:pPr marL="914400" lvl="1" indent="-457200">
              <a:buFont typeface="+mj-lt"/>
              <a:buAutoNum type="alphaLcParenR"/>
            </a:pPr>
            <a:r>
              <a:rPr lang="en-US" sz="2200" dirty="0"/>
              <a:t>the difference between the value of the land before the harm and the value after the harm, or at his election in an appropriate case, the cost of restoration that has been or may be reasonably incurred,</a:t>
            </a:r>
          </a:p>
          <a:p>
            <a:pPr marL="914400" lvl="1" indent="-457200">
              <a:buFont typeface="+mj-lt"/>
              <a:buAutoNum type="alphaLcParenR"/>
            </a:pPr>
            <a:r>
              <a:rPr lang="en-US" sz="2200" dirty="0"/>
              <a:t>the loss of use of the land, and</a:t>
            </a:r>
          </a:p>
          <a:p>
            <a:pPr marL="914400" lvl="1" indent="-457200">
              <a:buFont typeface="+mj-lt"/>
              <a:buAutoNum type="alphaLcParenR"/>
            </a:pPr>
            <a:r>
              <a:rPr lang="en-US" sz="2200" dirty="0"/>
              <a:t>discomfort and annoyance to him as an occupant.</a:t>
            </a:r>
          </a:p>
        </p:txBody>
      </p:sp>
    </p:spTree>
    <p:extLst>
      <p:ext uri="{BB962C8B-B14F-4D97-AF65-F5344CB8AC3E}">
        <p14:creationId xmlns:p14="http://schemas.microsoft.com/office/powerpoint/2010/main" val="3315662838"/>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3854</TotalTime>
  <Words>3066</Words>
  <Application>Microsoft Office PowerPoint</Application>
  <PresentationFormat>Widescreen</PresentationFormat>
  <Paragraphs>220</Paragraphs>
  <Slides>69</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69</vt:i4>
      </vt:variant>
    </vt:vector>
  </HeadingPairs>
  <TitlesOfParts>
    <vt:vector size="76" baseType="lpstr">
      <vt:lpstr>Arial</vt:lpstr>
      <vt:lpstr>Calibri</vt:lpstr>
      <vt:lpstr>Century Gothic</vt:lpstr>
      <vt:lpstr>Google Sans</vt:lpstr>
      <vt:lpstr>Roboto</vt:lpstr>
      <vt:lpstr>Wingdings 3</vt:lpstr>
      <vt:lpstr>Wisp</vt:lpstr>
      <vt:lpstr>Restatement of Torts §929 A Legal Perspective on Tree Losses</vt:lpstr>
      <vt:lpstr>Morris v. Ciborowski 113 N.H. 563 (1973) NH Supr. Ct.</vt:lpstr>
      <vt:lpstr>Morris v. Ciborowski 113 N.H. 563 (1973) NH Supr. Ct.</vt:lpstr>
      <vt:lpstr>Morris v. Ciborowski 113 N.H. 563 (1973) NH Supr. Ct.</vt:lpstr>
      <vt:lpstr>Restatement of the Law of Torts, 2d.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Restoration Cost vs. Diminution in Value</vt:lpstr>
      <vt:lpstr>Morris v. Ciborowski 113 N.H. 563 (1973) NH Supr. Ct.</vt:lpstr>
      <vt:lpstr>Morris v. Ciborowski 113 N.H. 563 (1973) NH Supr. Ct.</vt:lpstr>
      <vt:lpstr>Morris v. Ciborowski 113 N.H. 563 (1973) NH Supr. Ct.</vt:lpstr>
      <vt:lpstr>Morris v. Ciborowski 113 N.H. 563 (1973) NH Supr. Ct.</vt:lpstr>
      <vt:lpstr>PowerPoint Presentation</vt:lpstr>
      <vt:lpstr>“Reason Personal”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Wiersum v. Harder 316 P.3d 557 (2013) AK Supr. Ct.</vt:lpstr>
      <vt:lpstr>Wiersum v. Harder 316 P.3d 557 (2013) AK Supr. Ct.</vt:lpstr>
      <vt:lpstr>Wiersum v. Harder 316 P.3d 557 (2013) AK Supr. Ct.</vt:lpstr>
      <vt:lpstr>Wiersum v. Harder 316 P.3d 557 (2013) AK Supr. Ct.</vt:lpstr>
      <vt:lpstr>Hornsby v. Bayou Jack Logging 902 So. 2d 361 (2005) LA Supr. Ct.</vt:lpstr>
      <vt:lpstr>Hornsby v. Bayou Jack Logging 902 So. 2d 361 (2005) LA Supr. Ct.</vt:lpstr>
      <vt:lpstr>Hornsby v. Bayou Jack Logging 902 So. 2d 361 (2005) LA Supr. Ct.</vt:lpstr>
      <vt:lpstr>Hornsby v. Bayou Jack Logging 902 So. 2d 361 (2005) LA Supr. Ct.</vt:lpstr>
      <vt:lpstr>Hornsby v. Bayou Jack Logging 902 So. 2d 361 (2005) LA Supr. Ct.</vt:lpstr>
      <vt:lpstr>Gross v. Jackson Township 328 Pa. Super. 226 (1984) PA Superior Ct.</vt:lpstr>
      <vt:lpstr>Gross v. Jackson Township 328 Pa. Super. 226 (1984) PA Superior Ct.</vt:lpstr>
      <vt:lpstr>Gross v. Jackson Township 328 Pa. Super. 226 (1984) PA Superior Ct.</vt:lpstr>
      <vt:lpstr>Gross v. Jackson Township 328 Pa. Super. 226 (1984) PA Superior Ct.</vt:lpstr>
      <vt:lpstr>Mosteller v. Naiman 416 N.J. Super. 632 (2010) NJ Ct. App.</vt:lpstr>
      <vt:lpstr>Mosteller v. Naiman 416 N.J. Super. 632 (2010) NJ Ct. App.</vt:lpstr>
      <vt:lpstr>Mosteller v. Naiman 416 N.J. Super. 632 (2010) NJ Ct. App.</vt:lpstr>
      <vt:lpstr>Mosteller v. Naiman 416 N.J. Super. 632 (2010) NJ Ct. App.</vt:lpstr>
      <vt:lpstr>Mosteller v. Naiman 416 N.J. Super. 632 (2010) NJ Ct. App.</vt:lpstr>
      <vt:lpstr>Mosteller v. Naiman 416 N.J. Super. 632 (2010) NJ Ct. App.</vt:lpstr>
      <vt:lpstr>Kornbleuth v. Westover 241 N.J. 289 (2020) NJ Supr. Ct.</vt:lpstr>
      <vt:lpstr>Kornbleuth v. Westover 241 N.J. 289 (2020) NJ Supr. Ct.</vt:lpstr>
      <vt:lpstr>Kornbleuth v. Westover 241 N.J. 289 (2020) NJ Supr. Ct.</vt:lpstr>
      <vt:lpstr>PowerPoint Presentation</vt:lpstr>
      <vt:lpstr>“Reasonably Incurred”       vs. “Disproportionate”</vt:lpstr>
      <vt:lpstr>Heninger v. Dunn 101 Cal.App.3d 858 (1980) CA Ct. App.</vt:lpstr>
      <vt:lpstr>Heninger v. Dunn 101 Cal.App.3d 858 (1980) CA Ct. App.</vt:lpstr>
      <vt:lpstr>Heninger v. Dunn 101 Cal.App.3d 858 (1980) CA Ct. App.</vt:lpstr>
      <vt:lpstr>Heninger v. Dunn 101 Cal.App.3d 858 (1980) CA Ct. App.</vt:lpstr>
      <vt:lpstr>Heninger v. Dunn 101 Cal.App.3d 858 (1980) CA Ct. App.</vt:lpstr>
      <vt:lpstr>Heninger v. Dunn 101 Cal.App.3d 858 (1980) CA Ct. App.</vt:lpstr>
      <vt:lpstr>Heninger v. Dunn 101 Cal.App.3d 858 (1980) CA Ct. App.</vt:lpstr>
      <vt:lpstr>Heninger v. Dunn 101 Cal.App.3d 858 (1980) CA Ct. App.</vt:lpstr>
      <vt:lpstr>Heninger v. Dunn 101 Cal.App.3d 858 (1980) CA Ct. App.</vt:lpstr>
      <vt:lpstr>Heninger v. Dunn 101 Cal.App.3d 858 (1980) CA Ct. App.</vt:lpstr>
      <vt:lpstr>PowerPoint Presentation</vt:lpstr>
      <vt:lpstr>PowerPoint Presentation</vt:lpstr>
      <vt:lpstr>PowerPoint Presentation</vt:lpstr>
      <vt:lpstr>Restatement of Torts §929 A Legal Perspective on Tree Losses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Illustrations from Kansas Tree Law</dc:title>
  <dc:creator>Reviewer 1</dc:creator>
  <cp:lastModifiedBy>Reviewer 1</cp:lastModifiedBy>
  <cp:revision>96</cp:revision>
  <dcterms:created xsi:type="dcterms:W3CDTF">2023-12-17T00:52:32Z</dcterms:created>
  <dcterms:modified xsi:type="dcterms:W3CDTF">2024-08-14T03:34:11Z</dcterms:modified>
</cp:coreProperties>
</file>